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811" autoAdjust="0"/>
  </p:normalViewPr>
  <p:slideViewPr>
    <p:cSldViewPr snapToGrid="0" snapToObjects="1">
      <p:cViewPr varScale="1">
        <p:scale>
          <a:sx n="47" d="100"/>
          <a:sy n="47" d="100"/>
        </p:scale>
        <p:origin x="-1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6234B-33FB-5F4A-A3E7-B69B05570863}" type="datetimeFigureOut">
              <a:rPr lang="en-US" smtClean="0"/>
              <a:t>11/6/14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FF035-20CB-EE45-9974-F149EB735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25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DNA subunit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Deoxyribose</a:t>
            </a:r>
            <a:r>
              <a:rPr lang="en-US" baseline="0" dirty="0" smtClean="0"/>
              <a:t> sugar</a:t>
            </a:r>
          </a:p>
          <a:p>
            <a:r>
              <a:rPr lang="en-US" baseline="0" dirty="0" smtClean="0"/>
              <a:t>RNA subunit Ribose sugar</a:t>
            </a:r>
          </a:p>
          <a:p>
            <a:endParaRPr lang="en-US" baseline="0" dirty="0" smtClean="0"/>
          </a:p>
          <a:p>
            <a:r>
              <a:rPr lang="en-US" baseline="0" dirty="0" smtClean="0"/>
              <a:t>DNA</a:t>
            </a:r>
          </a:p>
          <a:p>
            <a:r>
              <a:rPr lang="en-US" baseline="0" dirty="0" smtClean="0"/>
              <a:t>T-A</a:t>
            </a:r>
          </a:p>
          <a:p>
            <a:r>
              <a:rPr lang="en-US" baseline="0" dirty="0" smtClean="0"/>
              <a:t>G-C</a:t>
            </a:r>
          </a:p>
          <a:p>
            <a:endParaRPr lang="en-US" dirty="0" smtClean="0"/>
          </a:p>
          <a:p>
            <a:r>
              <a:rPr lang="en-US" dirty="0" smtClean="0"/>
              <a:t>RNA</a:t>
            </a:r>
          </a:p>
          <a:p>
            <a:r>
              <a:rPr lang="en-US" dirty="0" smtClean="0"/>
              <a:t>U-A</a:t>
            </a:r>
          </a:p>
          <a:p>
            <a:r>
              <a:rPr lang="en-US" smtClean="0"/>
              <a:t>G-C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FF035-20CB-EE45-9974-F149EB73511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32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F196-ED96-E14C-AFD0-E8617745AF2F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B5FE-6F77-BF49-AD6B-5035B08EE3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F196-ED96-E14C-AFD0-E8617745AF2F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B5FE-6F77-BF49-AD6B-5035B08EE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F196-ED96-E14C-AFD0-E8617745AF2F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B5FE-6F77-BF49-AD6B-5035B08EE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F196-ED96-E14C-AFD0-E8617745AF2F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B5FE-6F77-BF49-AD6B-5035B08EE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F196-ED96-E14C-AFD0-E8617745AF2F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B5FE-6F77-BF49-AD6B-5035B08EE3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F196-ED96-E14C-AFD0-E8617745AF2F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B5FE-6F77-BF49-AD6B-5035B08EE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F196-ED96-E14C-AFD0-E8617745AF2F}" type="datetimeFigureOut">
              <a:rPr lang="en-US" smtClean="0"/>
              <a:t>11/6/14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B5FE-6F77-BF49-AD6B-5035B08EE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F196-ED96-E14C-AFD0-E8617745AF2F}" type="datetimeFigureOut">
              <a:rPr lang="en-US" smtClean="0"/>
              <a:t>11/6/14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B5FE-6F77-BF49-AD6B-5035B08EE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F196-ED96-E14C-AFD0-E8617745AF2F}" type="datetimeFigureOut">
              <a:rPr lang="en-US" smtClean="0"/>
              <a:t>11/6/14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B5FE-6F77-BF49-AD6B-5035B08EE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F196-ED96-E14C-AFD0-E8617745AF2F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B5FE-6F77-BF49-AD6B-5035B08EE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E12F196-ED96-E14C-AFD0-E8617745AF2F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B27B5FE-6F77-BF49-AD6B-5035B08EE3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DNA:  The Molecule of Heredity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35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DNA: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DNA never ever leaves the nucleus</a:t>
            </a:r>
          </a:p>
          <a:p>
            <a:pPr lvl="1"/>
            <a:r>
              <a:rPr lang="en-US" dirty="0"/>
              <a:t>DNA is the master copy of the directions a cell needs to live so it needs to be </a:t>
            </a:r>
            <a:r>
              <a:rPr lang="en-US" dirty="0" smtClean="0"/>
              <a:t>protected</a:t>
            </a:r>
          </a:p>
          <a:p>
            <a:r>
              <a:rPr lang="en-US" dirty="0" smtClean="0"/>
              <a:t>DNA in the nucleus is safe</a:t>
            </a:r>
          </a:p>
          <a:p>
            <a:r>
              <a:rPr lang="en-US" dirty="0" smtClean="0"/>
              <a:t>DNA in the cytoplasm cam be destroyed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564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RNA is a copy of DNA that goes out into the cytoplasm to tell the cell what to do in order to stay alive</a:t>
            </a:r>
          </a:p>
          <a:p>
            <a:pPr lvl="0"/>
            <a:r>
              <a:rPr lang="en-US" dirty="0"/>
              <a:t>RNA:  ribonucleic acid</a:t>
            </a:r>
          </a:p>
          <a:p>
            <a:pPr lvl="0"/>
            <a:r>
              <a:rPr lang="en-US" dirty="0"/>
              <a:t>You can always make more RNA so it’s ok if it gets destroyed    (You can’t make more DNA!!!)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824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121823"/>
              </p:ext>
            </p:extLst>
          </p:nvPr>
        </p:nvGraphicFramePr>
        <p:xfrm>
          <a:off x="624311" y="323909"/>
          <a:ext cx="7943815" cy="5319151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475715"/>
                <a:gridCol w="3160703"/>
                <a:gridCol w="2307397"/>
              </a:tblGrid>
              <a:tr h="69945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206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How many strands?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450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Nucleotide subunit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025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Bases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Thymine (T)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Adenine (A)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Guanine (G)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Cytosine (C)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Uracil (U)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Adenine (A)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Guanine (G)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Cytosine (C)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4383444" y="1521023"/>
            <a:ext cx="3540359" cy="331763"/>
            <a:chOff x="6416" y="9299"/>
            <a:chExt cx="9382" cy="522"/>
          </a:xfrm>
        </p:grpSpPr>
        <p:sp>
          <p:nvSpPr>
            <p:cNvPr id="9" name="Freeform 3"/>
            <p:cNvSpPr>
              <a:spLocks/>
            </p:cNvSpPr>
            <p:nvPr/>
          </p:nvSpPr>
          <p:spPr bwMode="auto">
            <a:xfrm>
              <a:off x="6416" y="9299"/>
              <a:ext cx="3586" cy="522"/>
            </a:xfrm>
            <a:custGeom>
              <a:avLst/>
              <a:gdLst>
                <a:gd name="T0" fmla="*/ 0 w 4350"/>
                <a:gd name="T1" fmla="*/ 445 h 522"/>
                <a:gd name="T2" fmla="*/ 165 w 4350"/>
                <a:gd name="T3" fmla="*/ 100 h 522"/>
                <a:gd name="T4" fmla="*/ 435 w 4350"/>
                <a:gd name="T5" fmla="*/ 70 h 522"/>
                <a:gd name="T6" fmla="*/ 540 w 4350"/>
                <a:gd name="T7" fmla="*/ 280 h 522"/>
                <a:gd name="T8" fmla="*/ 630 w 4350"/>
                <a:gd name="T9" fmla="*/ 460 h 522"/>
                <a:gd name="T10" fmla="*/ 855 w 4350"/>
                <a:gd name="T11" fmla="*/ 505 h 522"/>
                <a:gd name="T12" fmla="*/ 990 w 4350"/>
                <a:gd name="T13" fmla="*/ 355 h 522"/>
                <a:gd name="T14" fmla="*/ 1095 w 4350"/>
                <a:gd name="T15" fmla="*/ 100 h 522"/>
                <a:gd name="T16" fmla="*/ 1290 w 4350"/>
                <a:gd name="T17" fmla="*/ 55 h 522"/>
                <a:gd name="T18" fmla="*/ 1440 w 4350"/>
                <a:gd name="T19" fmla="*/ 190 h 522"/>
                <a:gd name="T20" fmla="*/ 1515 w 4350"/>
                <a:gd name="T21" fmla="*/ 400 h 522"/>
                <a:gd name="T22" fmla="*/ 1710 w 4350"/>
                <a:gd name="T23" fmla="*/ 445 h 522"/>
                <a:gd name="T24" fmla="*/ 1860 w 4350"/>
                <a:gd name="T25" fmla="*/ 355 h 522"/>
                <a:gd name="T26" fmla="*/ 1920 w 4350"/>
                <a:gd name="T27" fmla="*/ 160 h 522"/>
                <a:gd name="T28" fmla="*/ 1995 w 4350"/>
                <a:gd name="T29" fmla="*/ 85 h 522"/>
                <a:gd name="T30" fmla="*/ 2190 w 4350"/>
                <a:gd name="T31" fmla="*/ 85 h 522"/>
                <a:gd name="T32" fmla="*/ 2310 w 4350"/>
                <a:gd name="T33" fmla="*/ 310 h 522"/>
                <a:gd name="T34" fmla="*/ 2415 w 4350"/>
                <a:gd name="T35" fmla="*/ 415 h 522"/>
                <a:gd name="T36" fmla="*/ 2625 w 4350"/>
                <a:gd name="T37" fmla="*/ 415 h 522"/>
                <a:gd name="T38" fmla="*/ 2715 w 4350"/>
                <a:gd name="T39" fmla="*/ 280 h 522"/>
                <a:gd name="T40" fmla="*/ 2790 w 4350"/>
                <a:gd name="T41" fmla="*/ 85 h 522"/>
                <a:gd name="T42" fmla="*/ 3000 w 4350"/>
                <a:gd name="T43" fmla="*/ 55 h 522"/>
                <a:gd name="T44" fmla="*/ 3150 w 4350"/>
                <a:gd name="T45" fmla="*/ 310 h 522"/>
                <a:gd name="T46" fmla="*/ 3240 w 4350"/>
                <a:gd name="T47" fmla="*/ 400 h 522"/>
                <a:gd name="T48" fmla="*/ 3435 w 4350"/>
                <a:gd name="T49" fmla="*/ 385 h 522"/>
                <a:gd name="T50" fmla="*/ 3555 w 4350"/>
                <a:gd name="T51" fmla="*/ 235 h 522"/>
                <a:gd name="T52" fmla="*/ 3615 w 4350"/>
                <a:gd name="T53" fmla="*/ 85 h 522"/>
                <a:gd name="T54" fmla="*/ 3720 w 4350"/>
                <a:gd name="T55" fmla="*/ 10 h 522"/>
                <a:gd name="T56" fmla="*/ 3870 w 4350"/>
                <a:gd name="T57" fmla="*/ 25 h 522"/>
                <a:gd name="T58" fmla="*/ 3945 w 4350"/>
                <a:gd name="T59" fmla="*/ 130 h 522"/>
                <a:gd name="T60" fmla="*/ 4035 w 4350"/>
                <a:gd name="T61" fmla="*/ 310 h 522"/>
                <a:gd name="T62" fmla="*/ 4155 w 4350"/>
                <a:gd name="T63" fmla="*/ 385 h 522"/>
                <a:gd name="T64" fmla="*/ 4245 w 4350"/>
                <a:gd name="T65" fmla="*/ 400 h 522"/>
                <a:gd name="T66" fmla="*/ 4350 w 4350"/>
                <a:gd name="T67" fmla="*/ 40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350" h="522">
                  <a:moveTo>
                    <a:pt x="0" y="445"/>
                  </a:moveTo>
                  <a:cubicBezTo>
                    <a:pt x="46" y="303"/>
                    <a:pt x="93" y="162"/>
                    <a:pt x="165" y="100"/>
                  </a:cubicBezTo>
                  <a:cubicBezTo>
                    <a:pt x="237" y="38"/>
                    <a:pt x="373" y="40"/>
                    <a:pt x="435" y="70"/>
                  </a:cubicBezTo>
                  <a:cubicBezTo>
                    <a:pt x="497" y="100"/>
                    <a:pt x="508" y="215"/>
                    <a:pt x="540" y="280"/>
                  </a:cubicBezTo>
                  <a:cubicBezTo>
                    <a:pt x="572" y="345"/>
                    <a:pt x="578" y="422"/>
                    <a:pt x="630" y="460"/>
                  </a:cubicBezTo>
                  <a:cubicBezTo>
                    <a:pt x="682" y="498"/>
                    <a:pt x="795" y="522"/>
                    <a:pt x="855" y="505"/>
                  </a:cubicBezTo>
                  <a:cubicBezTo>
                    <a:pt x="915" y="488"/>
                    <a:pt x="950" y="422"/>
                    <a:pt x="990" y="355"/>
                  </a:cubicBezTo>
                  <a:cubicBezTo>
                    <a:pt x="1030" y="288"/>
                    <a:pt x="1045" y="150"/>
                    <a:pt x="1095" y="100"/>
                  </a:cubicBezTo>
                  <a:cubicBezTo>
                    <a:pt x="1145" y="50"/>
                    <a:pt x="1233" y="40"/>
                    <a:pt x="1290" y="55"/>
                  </a:cubicBezTo>
                  <a:cubicBezTo>
                    <a:pt x="1347" y="70"/>
                    <a:pt x="1403" y="133"/>
                    <a:pt x="1440" y="190"/>
                  </a:cubicBezTo>
                  <a:cubicBezTo>
                    <a:pt x="1477" y="247"/>
                    <a:pt x="1470" y="358"/>
                    <a:pt x="1515" y="400"/>
                  </a:cubicBezTo>
                  <a:cubicBezTo>
                    <a:pt x="1560" y="442"/>
                    <a:pt x="1653" y="452"/>
                    <a:pt x="1710" y="445"/>
                  </a:cubicBezTo>
                  <a:cubicBezTo>
                    <a:pt x="1767" y="438"/>
                    <a:pt x="1825" y="402"/>
                    <a:pt x="1860" y="355"/>
                  </a:cubicBezTo>
                  <a:cubicBezTo>
                    <a:pt x="1895" y="308"/>
                    <a:pt x="1897" y="205"/>
                    <a:pt x="1920" y="160"/>
                  </a:cubicBezTo>
                  <a:cubicBezTo>
                    <a:pt x="1943" y="115"/>
                    <a:pt x="1950" y="98"/>
                    <a:pt x="1995" y="85"/>
                  </a:cubicBezTo>
                  <a:cubicBezTo>
                    <a:pt x="2040" y="72"/>
                    <a:pt x="2138" y="48"/>
                    <a:pt x="2190" y="85"/>
                  </a:cubicBezTo>
                  <a:cubicBezTo>
                    <a:pt x="2242" y="122"/>
                    <a:pt x="2272" y="255"/>
                    <a:pt x="2310" y="310"/>
                  </a:cubicBezTo>
                  <a:cubicBezTo>
                    <a:pt x="2348" y="365"/>
                    <a:pt x="2363" y="398"/>
                    <a:pt x="2415" y="415"/>
                  </a:cubicBezTo>
                  <a:cubicBezTo>
                    <a:pt x="2467" y="432"/>
                    <a:pt x="2575" y="437"/>
                    <a:pt x="2625" y="415"/>
                  </a:cubicBezTo>
                  <a:cubicBezTo>
                    <a:pt x="2675" y="393"/>
                    <a:pt x="2688" y="335"/>
                    <a:pt x="2715" y="280"/>
                  </a:cubicBezTo>
                  <a:cubicBezTo>
                    <a:pt x="2742" y="225"/>
                    <a:pt x="2742" y="123"/>
                    <a:pt x="2790" y="85"/>
                  </a:cubicBezTo>
                  <a:cubicBezTo>
                    <a:pt x="2838" y="47"/>
                    <a:pt x="2940" y="18"/>
                    <a:pt x="3000" y="55"/>
                  </a:cubicBezTo>
                  <a:cubicBezTo>
                    <a:pt x="3060" y="92"/>
                    <a:pt x="3110" y="253"/>
                    <a:pt x="3150" y="310"/>
                  </a:cubicBezTo>
                  <a:cubicBezTo>
                    <a:pt x="3190" y="367"/>
                    <a:pt x="3193" y="388"/>
                    <a:pt x="3240" y="400"/>
                  </a:cubicBezTo>
                  <a:cubicBezTo>
                    <a:pt x="3287" y="412"/>
                    <a:pt x="3383" y="412"/>
                    <a:pt x="3435" y="385"/>
                  </a:cubicBezTo>
                  <a:cubicBezTo>
                    <a:pt x="3487" y="358"/>
                    <a:pt x="3525" y="285"/>
                    <a:pt x="3555" y="235"/>
                  </a:cubicBezTo>
                  <a:cubicBezTo>
                    <a:pt x="3585" y="185"/>
                    <a:pt x="3587" y="123"/>
                    <a:pt x="3615" y="85"/>
                  </a:cubicBezTo>
                  <a:cubicBezTo>
                    <a:pt x="3643" y="47"/>
                    <a:pt x="3678" y="20"/>
                    <a:pt x="3720" y="10"/>
                  </a:cubicBezTo>
                  <a:cubicBezTo>
                    <a:pt x="3762" y="0"/>
                    <a:pt x="3832" y="5"/>
                    <a:pt x="3870" y="25"/>
                  </a:cubicBezTo>
                  <a:cubicBezTo>
                    <a:pt x="3908" y="45"/>
                    <a:pt x="3918" y="82"/>
                    <a:pt x="3945" y="130"/>
                  </a:cubicBezTo>
                  <a:cubicBezTo>
                    <a:pt x="3972" y="178"/>
                    <a:pt x="4000" y="268"/>
                    <a:pt x="4035" y="310"/>
                  </a:cubicBezTo>
                  <a:cubicBezTo>
                    <a:pt x="4070" y="352"/>
                    <a:pt x="4120" y="370"/>
                    <a:pt x="4155" y="385"/>
                  </a:cubicBezTo>
                  <a:cubicBezTo>
                    <a:pt x="4190" y="400"/>
                    <a:pt x="4213" y="398"/>
                    <a:pt x="4245" y="400"/>
                  </a:cubicBezTo>
                  <a:cubicBezTo>
                    <a:pt x="4277" y="402"/>
                    <a:pt x="4323" y="407"/>
                    <a:pt x="4350" y="40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6564" y="9299"/>
              <a:ext cx="9234" cy="522"/>
              <a:chOff x="6570" y="7838"/>
              <a:chExt cx="11201" cy="522"/>
            </a:xfrm>
          </p:grpSpPr>
          <p:sp>
            <p:nvSpPr>
              <p:cNvPr id="7" name="Freeform 6"/>
              <p:cNvSpPr>
                <a:spLocks/>
              </p:cNvSpPr>
              <p:nvPr/>
            </p:nvSpPr>
            <p:spPr bwMode="auto">
              <a:xfrm>
                <a:off x="6570" y="7838"/>
                <a:ext cx="4350" cy="522"/>
              </a:xfrm>
              <a:custGeom>
                <a:avLst/>
                <a:gdLst>
                  <a:gd name="T0" fmla="*/ 0 w 4350"/>
                  <a:gd name="T1" fmla="*/ 445 h 522"/>
                  <a:gd name="T2" fmla="*/ 165 w 4350"/>
                  <a:gd name="T3" fmla="*/ 100 h 522"/>
                  <a:gd name="T4" fmla="*/ 435 w 4350"/>
                  <a:gd name="T5" fmla="*/ 70 h 522"/>
                  <a:gd name="T6" fmla="*/ 540 w 4350"/>
                  <a:gd name="T7" fmla="*/ 280 h 522"/>
                  <a:gd name="T8" fmla="*/ 630 w 4350"/>
                  <a:gd name="T9" fmla="*/ 460 h 522"/>
                  <a:gd name="T10" fmla="*/ 855 w 4350"/>
                  <a:gd name="T11" fmla="*/ 505 h 522"/>
                  <a:gd name="T12" fmla="*/ 990 w 4350"/>
                  <a:gd name="T13" fmla="*/ 355 h 522"/>
                  <a:gd name="T14" fmla="*/ 1095 w 4350"/>
                  <a:gd name="T15" fmla="*/ 100 h 522"/>
                  <a:gd name="T16" fmla="*/ 1290 w 4350"/>
                  <a:gd name="T17" fmla="*/ 55 h 522"/>
                  <a:gd name="T18" fmla="*/ 1440 w 4350"/>
                  <a:gd name="T19" fmla="*/ 190 h 522"/>
                  <a:gd name="T20" fmla="*/ 1515 w 4350"/>
                  <a:gd name="T21" fmla="*/ 400 h 522"/>
                  <a:gd name="T22" fmla="*/ 1710 w 4350"/>
                  <a:gd name="T23" fmla="*/ 445 h 522"/>
                  <a:gd name="T24" fmla="*/ 1860 w 4350"/>
                  <a:gd name="T25" fmla="*/ 355 h 522"/>
                  <a:gd name="T26" fmla="*/ 1920 w 4350"/>
                  <a:gd name="T27" fmla="*/ 160 h 522"/>
                  <a:gd name="T28" fmla="*/ 1995 w 4350"/>
                  <a:gd name="T29" fmla="*/ 85 h 522"/>
                  <a:gd name="T30" fmla="*/ 2190 w 4350"/>
                  <a:gd name="T31" fmla="*/ 85 h 522"/>
                  <a:gd name="T32" fmla="*/ 2310 w 4350"/>
                  <a:gd name="T33" fmla="*/ 310 h 522"/>
                  <a:gd name="T34" fmla="*/ 2415 w 4350"/>
                  <a:gd name="T35" fmla="*/ 415 h 522"/>
                  <a:gd name="T36" fmla="*/ 2625 w 4350"/>
                  <a:gd name="T37" fmla="*/ 415 h 522"/>
                  <a:gd name="T38" fmla="*/ 2715 w 4350"/>
                  <a:gd name="T39" fmla="*/ 280 h 522"/>
                  <a:gd name="T40" fmla="*/ 2790 w 4350"/>
                  <a:gd name="T41" fmla="*/ 85 h 522"/>
                  <a:gd name="T42" fmla="*/ 3000 w 4350"/>
                  <a:gd name="T43" fmla="*/ 55 h 522"/>
                  <a:gd name="T44" fmla="*/ 3150 w 4350"/>
                  <a:gd name="T45" fmla="*/ 310 h 522"/>
                  <a:gd name="T46" fmla="*/ 3240 w 4350"/>
                  <a:gd name="T47" fmla="*/ 400 h 522"/>
                  <a:gd name="T48" fmla="*/ 3435 w 4350"/>
                  <a:gd name="T49" fmla="*/ 385 h 522"/>
                  <a:gd name="T50" fmla="*/ 3555 w 4350"/>
                  <a:gd name="T51" fmla="*/ 235 h 522"/>
                  <a:gd name="T52" fmla="*/ 3615 w 4350"/>
                  <a:gd name="T53" fmla="*/ 85 h 522"/>
                  <a:gd name="T54" fmla="*/ 3720 w 4350"/>
                  <a:gd name="T55" fmla="*/ 10 h 522"/>
                  <a:gd name="T56" fmla="*/ 3870 w 4350"/>
                  <a:gd name="T57" fmla="*/ 25 h 522"/>
                  <a:gd name="T58" fmla="*/ 3945 w 4350"/>
                  <a:gd name="T59" fmla="*/ 130 h 522"/>
                  <a:gd name="T60" fmla="*/ 4035 w 4350"/>
                  <a:gd name="T61" fmla="*/ 310 h 522"/>
                  <a:gd name="T62" fmla="*/ 4155 w 4350"/>
                  <a:gd name="T63" fmla="*/ 385 h 522"/>
                  <a:gd name="T64" fmla="*/ 4245 w 4350"/>
                  <a:gd name="T65" fmla="*/ 400 h 522"/>
                  <a:gd name="T66" fmla="*/ 4350 w 4350"/>
                  <a:gd name="T67" fmla="*/ 400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350" h="522">
                    <a:moveTo>
                      <a:pt x="0" y="445"/>
                    </a:moveTo>
                    <a:cubicBezTo>
                      <a:pt x="46" y="303"/>
                      <a:pt x="93" y="162"/>
                      <a:pt x="165" y="100"/>
                    </a:cubicBezTo>
                    <a:cubicBezTo>
                      <a:pt x="237" y="38"/>
                      <a:pt x="373" y="40"/>
                      <a:pt x="435" y="70"/>
                    </a:cubicBezTo>
                    <a:cubicBezTo>
                      <a:pt x="497" y="100"/>
                      <a:pt x="508" y="215"/>
                      <a:pt x="540" y="280"/>
                    </a:cubicBezTo>
                    <a:cubicBezTo>
                      <a:pt x="572" y="345"/>
                      <a:pt x="578" y="422"/>
                      <a:pt x="630" y="460"/>
                    </a:cubicBezTo>
                    <a:cubicBezTo>
                      <a:pt x="682" y="498"/>
                      <a:pt x="795" y="522"/>
                      <a:pt x="855" y="505"/>
                    </a:cubicBezTo>
                    <a:cubicBezTo>
                      <a:pt x="915" y="488"/>
                      <a:pt x="950" y="422"/>
                      <a:pt x="990" y="355"/>
                    </a:cubicBezTo>
                    <a:cubicBezTo>
                      <a:pt x="1030" y="288"/>
                      <a:pt x="1045" y="150"/>
                      <a:pt x="1095" y="100"/>
                    </a:cubicBezTo>
                    <a:cubicBezTo>
                      <a:pt x="1145" y="50"/>
                      <a:pt x="1233" y="40"/>
                      <a:pt x="1290" y="55"/>
                    </a:cubicBezTo>
                    <a:cubicBezTo>
                      <a:pt x="1347" y="70"/>
                      <a:pt x="1403" y="133"/>
                      <a:pt x="1440" y="190"/>
                    </a:cubicBezTo>
                    <a:cubicBezTo>
                      <a:pt x="1477" y="247"/>
                      <a:pt x="1470" y="358"/>
                      <a:pt x="1515" y="400"/>
                    </a:cubicBezTo>
                    <a:cubicBezTo>
                      <a:pt x="1560" y="442"/>
                      <a:pt x="1653" y="452"/>
                      <a:pt x="1710" y="445"/>
                    </a:cubicBezTo>
                    <a:cubicBezTo>
                      <a:pt x="1767" y="438"/>
                      <a:pt x="1825" y="402"/>
                      <a:pt x="1860" y="355"/>
                    </a:cubicBezTo>
                    <a:cubicBezTo>
                      <a:pt x="1895" y="308"/>
                      <a:pt x="1897" y="205"/>
                      <a:pt x="1920" y="160"/>
                    </a:cubicBezTo>
                    <a:cubicBezTo>
                      <a:pt x="1943" y="115"/>
                      <a:pt x="1950" y="98"/>
                      <a:pt x="1995" y="85"/>
                    </a:cubicBezTo>
                    <a:cubicBezTo>
                      <a:pt x="2040" y="72"/>
                      <a:pt x="2138" y="48"/>
                      <a:pt x="2190" y="85"/>
                    </a:cubicBezTo>
                    <a:cubicBezTo>
                      <a:pt x="2242" y="122"/>
                      <a:pt x="2272" y="255"/>
                      <a:pt x="2310" y="310"/>
                    </a:cubicBezTo>
                    <a:cubicBezTo>
                      <a:pt x="2348" y="365"/>
                      <a:pt x="2363" y="398"/>
                      <a:pt x="2415" y="415"/>
                    </a:cubicBezTo>
                    <a:cubicBezTo>
                      <a:pt x="2467" y="432"/>
                      <a:pt x="2575" y="437"/>
                      <a:pt x="2625" y="415"/>
                    </a:cubicBezTo>
                    <a:cubicBezTo>
                      <a:pt x="2675" y="393"/>
                      <a:pt x="2688" y="335"/>
                      <a:pt x="2715" y="280"/>
                    </a:cubicBezTo>
                    <a:cubicBezTo>
                      <a:pt x="2742" y="225"/>
                      <a:pt x="2742" y="123"/>
                      <a:pt x="2790" y="85"/>
                    </a:cubicBezTo>
                    <a:cubicBezTo>
                      <a:pt x="2838" y="47"/>
                      <a:pt x="2940" y="18"/>
                      <a:pt x="3000" y="55"/>
                    </a:cubicBezTo>
                    <a:cubicBezTo>
                      <a:pt x="3060" y="92"/>
                      <a:pt x="3110" y="253"/>
                      <a:pt x="3150" y="310"/>
                    </a:cubicBezTo>
                    <a:cubicBezTo>
                      <a:pt x="3190" y="367"/>
                      <a:pt x="3193" y="388"/>
                      <a:pt x="3240" y="400"/>
                    </a:cubicBezTo>
                    <a:cubicBezTo>
                      <a:pt x="3287" y="412"/>
                      <a:pt x="3383" y="412"/>
                      <a:pt x="3435" y="385"/>
                    </a:cubicBezTo>
                    <a:cubicBezTo>
                      <a:pt x="3487" y="358"/>
                      <a:pt x="3525" y="285"/>
                      <a:pt x="3555" y="235"/>
                    </a:cubicBezTo>
                    <a:cubicBezTo>
                      <a:pt x="3585" y="185"/>
                      <a:pt x="3587" y="123"/>
                      <a:pt x="3615" y="85"/>
                    </a:cubicBezTo>
                    <a:cubicBezTo>
                      <a:pt x="3643" y="47"/>
                      <a:pt x="3678" y="20"/>
                      <a:pt x="3720" y="10"/>
                    </a:cubicBezTo>
                    <a:cubicBezTo>
                      <a:pt x="3762" y="0"/>
                      <a:pt x="3832" y="5"/>
                      <a:pt x="3870" y="25"/>
                    </a:cubicBezTo>
                    <a:cubicBezTo>
                      <a:pt x="3908" y="45"/>
                      <a:pt x="3918" y="82"/>
                      <a:pt x="3945" y="130"/>
                    </a:cubicBezTo>
                    <a:cubicBezTo>
                      <a:pt x="3972" y="178"/>
                      <a:pt x="4000" y="268"/>
                      <a:pt x="4035" y="310"/>
                    </a:cubicBezTo>
                    <a:cubicBezTo>
                      <a:pt x="4070" y="352"/>
                      <a:pt x="4120" y="370"/>
                      <a:pt x="4155" y="385"/>
                    </a:cubicBezTo>
                    <a:cubicBezTo>
                      <a:pt x="4190" y="400"/>
                      <a:pt x="4213" y="398"/>
                      <a:pt x="4245" y="400"/>
                    </a:cubicBezTo>
                    <a:cubicBezTo>
                      <a:pt x="4277" y="402"/>
                      <a:pt x="4323" y="407"/>
                      <a:pt x="4350" y="40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13421" y="7838"/>
                <a:ext cx="4350" cy="522"/>
              </a:xfrm>
              <a:custGeom>
                <a:avLst/>
                <a:gdLst>
                  <a:gd name="T0" fmla="*/ 0 w 4350"/>
                  <a:gd name="T1" fmla="*/ 445 h 522"/>
                  <a:gd name="T2" fmla="*/ 165 w 4350"/>
                  <a:gd name="T3" fmla="*/ 100 h 522"/>
                  <a:gd name="T4" fmla="*/ 435 w 4350"/>
                  <a:gd name="T5" fmla="*/ 70 h 522"/>
                  <a:gd name="T6" fmla="*/ 540 w 4350"/>
                  <a:gd name="T7" fmla="*/ 280 h 522"/>
                  <a:gd name="T8" fmla="*/ 630 w 4350"/>
                  <a:gd name="T9" fmla="*/ 460 h 522"/>
                  <a:gd name="T10" fmla="*/ 855 w 4350"/>
                  <a:gd name="T11" fmla="*/ 505 h 522"/>
                  <a:gd name="T12" fmla="*/ 990 w 4350"/>
                  <a:gd name="T13" fmla="*/ 355 h 522"/>
                  <a:gd name="T14" fmla="*/ 1095 w 4350"/>
                  <a:gd name="T15" fmla="*/ 100 h 522"/>
                  <a:gd name="T16" fmla="*/ 1290 w 4350"/>
                  <a:gd name="T17" fmla="*/ 55 h 522"/>
                  <a:gd name="T18" fmla="*/ 1440 w 4350"/>
                  <a:gd name="T19" fmla="*/ 190 h 522"/>
                  <a:gd name="T20" fmla="*/ 1515 w 4350"/>
                  <a:gd name="T21" fmla="*/ 400 h 522"/>
                  <a:gd name="T22" fmla="*/ 1710 w 4350"/>
                  <a:gd name="T23" fmla="*/ 445 h 522"/>
                  <a:gd name="T24" fmla="*/ 1860 w 4350"/>
                  <a:gd name="T25" fmla="*/ 355 h 522"/>
                  <a:gd name="T26" fmla="*/ 1920 w 4350"/>
                  <a:gd name="T27" fmla="*/ 160 h 522"/>
                  <a:gd name="T28" fmla="*/ 1995 w 4350"/>
                  <a:gd name="T29" fmla="*/ 85 h 522"/>
                  <a:gd name="T30" fmla="*/ 2190 w 4350"/>
                  <a:gd name="T31" fmla="*/ 85 h 522"/>
                  <a:gd name="T32" fmla="*/ 2310 w 4350"/>
                  <a:gd name="T33" fmla="*/ 310 h 522"/>
                  <a:gd name="T34" fmla="*/ 2415 w 4350"/>
                  <a:gd name="T35" fmla="*/ 415 h 522"/>
                  <a:gd name="T36" fmla="*/ 2625 w 4350"/>
                  <a:gd name="T37" fmla="*/ 415 h 522"/>
                  <a:gd name="T38" fmla="*/ 2715 w 4350"/>
                  <a:gd name="T39" fmla="*/ 280 h 522"/>
                  <a:gd name="T40" fmla="*/ 2790 w 4350"/>
                  <a:gd name="T41" fmla="*/ 85 h 522"/>
                  <a:gd name="T42" fmla="*/ 3000 w 4350"/>
                  <a:gd name="T43" fmla="*/ 55 h 522"/>
                  <a:gd name="T44" fmla="*/ 3150 w 4350"/>
                  <a:gd name="T45" fmla="*/ 310 h 522"/>
                  <a:gd name="T46" fmla="*/ 3240 w 4350"/>
                  <a:gd name="T47" fmla="*/ 400 h 522"/>
                  <a:gd name="T48" fmla="*/ 3435 w 4350"/>
                  <a:gd name="T49" fmla="*/ 385 h 522"/>
                  <a:gd name="T50" fmla="*/ 3555 w 4350"/>
                  <a:gd name="T51" fmla="*/ 235 h 522"/>
                  <a:gd name="T52" fmla="*/ 3615 w 4350"/>
                  <a:gd name="T53" fmla="*/ 85 h 522"/>
                  <a:gd name="T54" fmla="*/ 3720 w 4350"/>
                  <a:gd name="T55" fmla="*/ 10 h 522"/>
                  <a:gd name="T56" fmla="*/ 3870 w 4350"/>
                  <a:gd name="T57" fmla="*/ 25 h 522"/>
                  <a:gd name="T58" fmla="*/ 3945 w 4350"/>
                  <a:gd name="T59" fmla="*/ 130 h 522"/>
                  <a:gd name="T60" fmla="*/ 4035 w 4350"/>
                  <a:gd name="T61" fmla="*/ 310 h 522"/>
                  <a:gd name="T62" fmla="*/ 4155 w 4350"/>
                  <a:gd name="T63" fmla="*/ 385 h 522"/>
                  <a:gd name="T64" fmla="*/ 4245 w 4350"/>
                  <a:gd name="T65" fmla="*/ 400 h 522"/>
                  <a:gd name="T66" fmla="*/ 4350 w 4350"/>
                  <a:gd name="T67" fmla="*/ 400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350" h="522">
                    <a:moveTo>
                      <a:pt x="0" y="445"/>
                    </a:moveTo>
                    <a:cubicBezTo>
                      <a:pt x="46" y="303"/>
                      <a:pt x="93" y="162"/>
                      <a:pt x="165" y="100"/>
                    </a:cubicBezTo>
                    <a:cubicBezTo>
                      <a:pt x="237" y="38"/>
                      <a:pt x="373" y="40"/>
                      <a:pt x="435" y="70"/>
                    </a:cubicBezTo>
                    <a:cubicBezTo>
                      <a:pt x="497" y="100"/>
                      <a:pt x="508" y="215"/>
                      <a:pt x="540" y="280"/>
                    </a:cubicBezTo>
                    <a:cubicBezTo>
                      <a:pt x="572" y="345"/>
                      <a:pt x="578" y="422"/>
                      <a:pt x="630" y="460"/>
                    </a:cubicBezTo>
                    <a:cubicBezTo>
                      <a:pt x="682" y="498"/>
                      <a:pt x="795" y="522"/>
                      <a:pt x="855" y="505"/>
                    </a:cubicBezTo>
                    <a:cubicBezTo>
                      <a:pt x="915" y="488"/>
                      <a:pt x="950" y="422"/>
                      <a:pt x="990" y="355"/>
                    </a:cubicBezTo>
                    <a:cubicBezTo>
                      <a:pt x="1030" y="288"/>
                      <a:pt x="1045" y="150"/>
                      <a:pt x="1095" y="100"/>
                    </a:cubicBezTo>
                    <a:cubicBezTo>
                      <a:pt x="1145" y="50"/>
                      <a:pt x="1233" y="40"/>
                      <a:pt x="1290" y="55"/>
                    </a:cubicBezTo>
                    <a:cubicBezTo>
                      <a:pt x="1347" y="70"/>
                      <a:pt x="1403" y="133"/>
                      <a:pt x="1440" y="190"/>
                    </a:cubicBezTo>
                    <a:cubicBezTo>
                      <a:pt x="1477" y="247"/>
                      <a:pt x="1470" y="358"/>
                      <a:pt x="1515" y="400"/>
                    </a:cubicBezTo>
                    <a:cubicBezTo>
                      <a:pt x="1560" y="442"/>
                      <a:pt x="1653" y="452"/>
                      <a:pt x="1710" y="445"/>
                    </a:cubicBezTo>
                    <a:cubicBezTo>
                      <a:pt x="1767" y="438"/>
                      <a:pt x="1825" y="402"/>
                      <a:pt x="1860" y="355"/>
                    </a:cubicBezTo>
                    <a:cubicBezTo>
                      <a:pt x="1895" y="308"/>
                      <a:pt x="1897" y="205"/>
                      <a:pt x="1920" y="160"/>
                    </a:cubicBezTo>
                    <a:cubicBezTo>
                      <a:pt x="1943" y="115"/>
                      <a:pt x="1950" y="98"/>
                      <a:pt x="1995" y="85"/>
                    </a:cubicBezTo>
                    <a:cubicBezTo>
                      <a:pt x="2040" y="72"/>
                      <a:pt x="2138" y="48"/>
                      <a:pt x="2190" y="85"/>
                    </a:cubicBezTo>
                    <a:cubicBezTo>
                      <a:pt x="2242" y="122"/>
                      <a:pt x="2272" y="255"/>
                      <a:pt x="2310" y="310"/>
                    </a:cubicBezTo>
                    <a:cubicBezTo>
                      <a:pt x="2348" y="365"/>
                      <a:pt x="2363" y="398"/>
                      <a:pt x="2415" y="415"/>
                    </a:cubicBezTo>
                    <a:cubicBezTo>
                      <a:pt x="2467" y="432"/>
                      <a:pt x="2575" y="437"/>
                      <a:pt x="2625" y="415"/>
                    </a:cubicBezTo>
                    <a:cubicBezTo>
                      <a:pt x="2675" y="393"/>
                      <a:pt x="2688" y="335"/>
                      <a:pt x="2715" y="280"/>
                    </a:cubicBezTo>
                    <a:cubicBezTo>
                      <a:pt x="2742" y="225"/>
                      <a:pt x="2742" y="123"/>
                      <a:pt x="2790" y="85"/>
                    </a:cubicBezTo>
                    <a:cubicBezTo>
                      <a:pt x="2838" y="47"/>
                      <a:pt x="2940" y="18"/>
                      <a:pt x="3000" y="55"/>
                    </a:cubicBezTo>
                    <a:cubicBezTo>
                      <a:pt x="3060" y="92"/>
                      <a:pt x="3110" y="253"/>
                      <a:pt x="3150" y="310"/>
                    </a:cubicBezTo>
                    <a:cubicBezTo>
                      <a:pt x="3190" y="367"/>
                      <a:pt x="3193" y="388"/>
                      <a:pt x="3240" y="400"/>
                    </a:cubicBezTo>
                    <a:cubicBezTo>
                      <a:pt x="3287" y="412"/>
                      <a:pt x="3383" y="412"/>
                      <a:pt x="3435" y="385"/>
                    </a:cubicBezTo>
                    <a:cubicBezTo>
                      <a:pt x="3487" y="358"/>
                      <a:pt x="3525" y="285"/>
                      <a:pt x="3555" y="235"/>
                    </a:cubicBezTo>
                    <a:cubicBezTo>
                      <a:pt x="3585" y="185"/>
                      <a:pt x="3587" y="123"/>
                      <a:pt x="3615" y="85"/>
                    </a:cubicBezTo>
                    <a:cubicBezTo>
                      <a:pt x="3643" y="47"/>
                      <a:pt x="3678" y="20"/>
                      <a:pt x="3720" y="10"/>
                    </a:cubicBezTo>
                    <a:cubicBezTo>
                      <a:pt x="3762" y="0"/>
                      <a:pt x="3832" y="5"/>
                      <a:pt x="3870" y="25"/>
                    </a:cubicBezTo>
                    <a:cubicBezTo>
                      <a:pt x="3908" y="45"/>
                      <a:pt x="3918" y="82"/>
                      <a:pt x="3945" y="130"/>
                    </a:cubicBezTo>
                    <a:cubicBezTo>
                      <a:pt x="3972" y="178"/>
                      <a:pt x="4000" y="268"/>
                      <a:pt x="4035" y="310"/>
                    </a:cubicBezTo>
                    <a:cubicBezTo>
                      <a:pt x="4070" y="352"/>
                      <a:pt x="4120" y="370"/>
                      <a:pt x="4155" y="385"/>
                    </a:cubicBezTo>
                    <a:cubicBezTo>
                      <a:pt x="4190" y="400"/>
                      <a:pt x="4213" y="398"/>
                      <a:pt x="4245" y="400"/>
                    </a:cubicBezTo>
                    <a:cubicBezTo>
                      <a:pt x="4277" y="402"/>
                      <a:pt x="4323" y="407"/>
                      <a:pt x="4350" y="40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" name="Group 8"/>
          <p:cNvGrpSpPr>
            <a:grpSpLocks/>
          </p:cNvGrpSpPr>
          <p:nvPr/>
        </p:nvGrpSpPr>
        <p:grpSpPr bwMode="auto">
          <a:xfrm>
            <a:off x="3428122" y="2395130"/>
            <a:ext cx="2555302" cy="982662"/>
            <a:chOff x="1710" y="5362"/>
            <a:chExt cx="7995" cy="1411"/>
          </a:xfrm>
        </p:grpSpPr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1710" y="5493"/>
              <a:ext cx="2474" cy="12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sz="1000" b="0" i="0" u="none" strike="noStrike" cap="none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rPr>
                <a:t>Phos-phate</a:t>
              </a:r>
              <a:r>
                <a:rPr kumimoji="0" sz="1400" b="0" i="0" u="none" strike="noStrike" cap="none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rPr>
                <a:t> </a:t>
              </a:r>
              <a:r>
                <a:rPr kumimoji="0" sz="1000" b="0" i="0" u="none" strike="noStrike" cap="none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rPr>
                <a:t>Group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4170" y="6100"/>
              <a:ext cx="5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AutoShape 11"/>
            <p:cNvSpPr>
              <a:spLocks noChangeArrowheads="1"/>
            </p:cNvSpPr>
            <p:nvPr/>
          </p:nvSpPr>
          <p:spPr bwMode="auto">
            <a:xfrm>
              <a:off x="4485" y="5362"/>
              <a:ext cx="3232" cy="1266"/>
            </a:xfrm>
            <a:prstGeom prst="pentag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sz="800" b="0" i="0" u="none" strike="noStrike" cap="none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endParaRPr>
            </a:p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0" sz="700" b="0" i="0" u="none" strike="noStrike" cap="none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rPr>
                <a:t>Deoxyribose </a:t>
              </a:r>
            </a:p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0" sz="700" b="0" i="0" u="none" strike="noStrike" cap="none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rPr>
                <a:t>Sugar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7517" y="6126"/>
              <a:ext cx="5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8060" y="5467"/>
              <a:ext cx="1645" cy="13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charset="0"/>
                  <a:ea typeface="ÇlÇr ñæí©" charset="0"/>
                </a:rPr>
                <a:t>Nitro-gen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sz="1000" b="0" i="0" u="none" strike="noStrike" cap="none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rPr>
                <a:t>Base</a:t>
              </a: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8" name="Group 14"/>
          <p:cNvGrpSpPr>
            <a:grpSpLocks/>
          </p:cNvGrpSpPr>
          <p:nvPr/>
        </p:nvGrpSpPr>
        <p:grpSpPr bwMode="auto">
          <a:xfrm>
            <a:off x="6301987" y="2486362"/>
            <a:ext cx="2266139" cy="832137"/>
            <a:chOff x="1710" y="5362"/>
            <a:chExt cx="7995" cy="1463"/>
          </a:xfrm>
        </p:grpSpPr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1710" y="5493"/>
              <a:ext cx="2775" cy="13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sz="1000" b="0" i="0" u="none" strike="noStrike" cap="none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rPr>
                <a:t>Phos-phate</a:t>
              </a:r>
              <a:r>
                <a:rPr kumimoji="0" sz="1400" b="0" i="0" u="none" strike="noStrike" cap="none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rPr>
                <a:t> </a:t>
              </a:r>
              <a:r>
                <a:rPr kumimoji="0" sz="1000" b="0" i="0" u="none" strike="noStrike" cap="none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rPr>
                <a:t>Group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4170" y="6100"/>
              <a:ext cx="5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AutoShape 17"/>
            <p:cNvSpPr>
              <a:spLocks noChangeArrowheads="1"/>
            </p:cNvSpPr>
            <p:nvPr/>
          </p:nvSpPr>
          <p:spPr bwMode="auto">
            <a:xfrm>
              <a:off x="4485" y="5362"/>
              <a:ext cx="3232" cy="1266"/>
            </a:xfrm>
            <a:prstGeom prst="pentag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sz="1000" b="0" i="0" u="none" strike="noStrike" cap="none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rPr>
                <a:t>Ribose Sugar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7517" y="6126"/>
              <a:ext cx="5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8060" y="5467"/>
              <a:ext cx="1645" cy="13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charset="0"/>
                  <a:ea typeface="ÇlÇr ñæí©" charset="0"/>
                </a:rPr>
                <a:t>Nitro-gen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sz="1000" b="0" i="0" u="none" strike="noStrike" cap="none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rPr>
                <a:t>Base</a:t>
              </a: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2055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Definition: RNA is made from 1 gene in DNA</a:t>
            </a:r>
          </a:p>
          <a:p>
            <a:pPr lvl="0"/>
            <a:r>
              <a:rPr lang="en-US" dirty="0"/>
              <a:t>The type of RNA made is called mRNA (messenger RNA) because it sends a message from DNA to the cytoplasm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895350" y="5274130"/>
            <a:ext cx="1752600" cy="657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ÇlÇr ñæí©" charset="0"/>
              </a:rPr>
              <a:t>DNA safe in the nucleus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371850" y="5274130"/>
            <a:ext cx="1752600" cy="657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sz="1600" b="0" i="0" u="none" strike="noStrike" cap="none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Uses mRNA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206218" y="5010151"/>
            <a:ext cx="1704975" cy="933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ÇlÇr ñæí©" charset="0"/>
              </a:rPr>
              <a:t>To send a message to the cytoplasm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pic>
        <p:nvPicPr>
          <p:cNvPr id="7172" name="Picture 4" descr="BS0117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3763964"/>
            <a:ext cx="1411288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IN01091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3686176"/>
            <a:ext cx="1047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IN00647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339" y="3686176"/>
            <a:ext cx="79057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673350" y="4488996"/>
            <a:ext cx="733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472793" y="4488996"/>
            <a:ext cx="733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01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Transcription </a:t>
            </a:r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Unzip one gene in DNA </a:t>
            </a:r>
            <a:endParaRPr lang="en-US" sz="1800" dirty="0"/>
          </a:p>
          <a:p>
            <a:pPr lvl="1"/>
            <a:r>
              <a:rPr lang="en-US" sz="2400" dirty="0"/>
              <a:t>Match up bases to </a:t>
            </a:r>
            <a:r>
              <a:rPr lang="en-US" sz="2400" u="sng" dirty="0"/>
              <a:t>one</a:t>
            </a:r>
            <a:r>
              <a:rPr lang="en-US" sz="2400" dirty="0"/>
              <a:t> side of a gene in DNA</a:t>
            </a:r>
            <a:endParaRPr lang="en-US" sz="1800" dirty="0"/>
          </a:p>
          <a:p>
            <a:pPr lvl="1"/>
            <a:r>
              <a:rPr lang="en-US" sz="2400" dirty="0"/>
              <a:t>mRNA detaches from the DNA</a:t>
            </a:r>
            <a:endParaRPr lang="en-US" sz="1800" dirty="0"/>
          </a:p>
          <a:p>
            <a:pPr lvl="1"/>
            <a:r>
              <a:rPr lang="en-US" sz="2400" dirty="0"/>
              <a:t>mRNA moves out of the nucleus and into the </a:t>
            </a:r>
            <a:r>
              <a:rPr lang="en-US" sz="2400" dirty="0" smtClean="0"/>
              <a:t>cytoplasm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r>
              <a:rPr lang="en-US" b="1" dirty="0"/>
              <a:t>DNA:  GAG AAC TAG TAC</a:t>
            </a:r>
            <a:endParaRPr lang="en-US" b="1" u="sng" dirty="0"/>
          </a:p>
          <a:p>
            <a:pPr marL="0" indent="0">
              <a:buNone/>
            </a:pPr>
            <a:r>
              <a:rPr lang="en-US" dirty="0"/>
              <a:t>RNA:  CUC UUG AUC AUG</a:t>
            </a:r>
            <a:endParaRPr lang="en-US" sz="1800" dirty="0"/>
          </a:p>
          <a:p>
            <a:pPr marL="349250" lvl="1" indent="0">
              <a:buNone/>
            </a:pPr>
            <a:endParaRPr lang="en-US" sz="1800" dirty="0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5188857" y="5417458"/>
            <a:ext cx="3402694" cy="10522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ÇlÇr ñæí©" charset="0"/>
              </a:rPr>
              <a:t>For figuring out RNA: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ÇlÇr ñæí©" charset="0"/>
              </a:rPr>
              <a:t>A binds U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ÇlÇr ñæí©" charset="0"/>
              </a:rPr>
              <a:t>C binds 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862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transcrip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8"/>
          <a:stretch>
            <a:fillRect/>
          </a:stretch>
        </p:blipFill>
        <p:spPr bwMode="auto">
          <a:xfrm>
            <a:off x="3433082" y="211138"/>
            <a:ext cx="2626632" cy="628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511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9" name="Group 26"/>
          <p:cNvGrpSpPr>
            <a:grpSpLocks/>
          </p:cNvGrpSpPr>
          <p:nvPr/>
        </p:nvGrpSpPr>
        <p:grpSpPr bwMode="auto">
          <a:xfrm>
            <a:off x="326571" y="532350"/>
            <a:ext cx="8264979" cy="6000069"/>
            <a:chOff x="1665" y="1242"/>
            <a:chExt cx="9935" cy="6417"/>
          </a:xfrm>
        </p:grpSpPr>
        <p:grpSp>
          <p:nvGrpSpPr>
            <p:cNvPr id="30" name="Group 27"/>
            <p:cNvGrpSpPr>
              <a:grpSpLocks/>
            </p:cNvGrpSpPr>
            <p:nvPr/>
          </p:nvGrpSpPr>
          <p:grpSpPr bwMode="auto">
            <a:xfrm>
              <a:off x="2085" y="1242"/>
              <a:ext cx="9405" cy="3195"/>
              <a:chOff x="2085" y="1242"/>
              <a:chExt cx="9405" cy="3195"/>
            </a:xfrm>
          </p:grpSpPr>
          <p:sp>
            <p:nvSpPr>
              <p:cNvPr id="45" name="Oval 28"/>
              <p:cNvSpPr>
                <a:spLocks noChangeArrowheads="1"/>
              </p:cNvSpPr>
              <p:nvPr/>
            </p:nvSpPr>
            <p:spPr bwMode="auto">
              <a:xfrm>
                <a:off x="2085" y="1242"/>
                <a:ext cx="9405" cy="319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6" name="Group 29"/>
              <p:cNvGrpSpPr>
                <a:grpSpLocks/>
              </p:cNvGrpSpPr>
              <p:nvPr/>
            </p:nvGrpSpPr>
            <p:grpSpPr bwMode="auto">
              <a:xfrm>
                <a:off x="4425" y="1842"/>
                <a:ext cx="4308" cy="2160"/>
                <a:chOff x="2910" y="4185"/>
                <a:chExt cx="4308" cy="2160"/>
              </a:xfrm>
            </p:grpSpPr>
            <p:sp>
              <p:nvSpPr>
                <p:cNvPr id="47" name="Oval 30"/>
                <p:cNvSpPr>
                  <a:spLocks noChangeArrowheads="1"/>
                </p:cNvSpPr>
                <p:nvPr/>
              </p:nvSpPr>
              <p:spPr bwMode="auto">
                <a:xfrm>
                  <a:off x="2910" y="4185"/>
                  <a:ext cx="2610" cy="216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Freeform 31"/>
                <p:cNvSpPr>
                  <a:spLocks/>
                </p:cNvSpPr>
                <p:nvPr/>
              </p:nvSpPr>
              <p:spPr bwMode="auto">
                <a:xfrm>
                  <a:off x="3323" y="4680"/>
                  <a:ext cx="489" cy="1095"/>
                </a:xfrm>
                <a:custGeom>
                  <a:avLst/>
                  <a:gdLst>
                    <a:gd name="T0" fmla="*/ 397 w 489"/>
                    <a:gd name="T1" fmla="*/ 0 h 1095"/>
                    <a:gd name="T2" fmla="*/ 82 w 489"/>
                    <a:gd name="T3" fmla="*/ 45 h 1095"/>
                    <a:gd name="T4" fmla="*/ 67 w 489"/>
                    <a:gd name="T5" fmla="*/ 195 h 1095"/>
                    <a:gd name="T6" fmla="*/ 232 w 489"/>
                    <a:gd name="T7" fmla="*/ 240 h 1095"/>
                    <a:gd name="T8" fmla="*/ 397 w 489"/>
                    <a:gd name="T9" fmla="*/ 270 h 1095"/>
                    <a:gd name="T10" fmla="*/ 457 w 489"/>
                    <a:gd name="T11" fmla="*/ 360 h 1095"/>
                    <a:gd name="T12" fmla="*/ 442 w 489"/>
                    <a:gd name="T13" fmla="*/ 480 h 1095"/>
                    <a:gd name="T14" fmla="*/ 277 w 489"/>
                    <a:gd name="T15" fmla="*/ 540 h 1095"/>
                    <a:gd name="T16" fmla="*/ 142 w 489"/>
                    <a:gd name="T17" fmla="*/ 540 h 1095"/>
                    <a:gd name="T18" fmla="*/ 7 w 489"/>
                    <a:gd name="T19" fmla="*/ 630 h 1095"/>
                    <a:gd name="T20" fmla="*/ 97 w 489"/>
                    <a:gd name="T21" fmla="*/ 825 h 1095"/>
                    <a:gd name="T22" fmla="*/ 232 w 489"/>
                    <a:gd name="T23" fmla="*/ 825 h 1095"/>
                    <a:gd name="T24" fmla="*/ 412 w 489"/>
                    <a:gd name="T25" fmla="*/ 825 h 1095"/>
                    <a:gd name="T26" fmla="*/ 487 w 489"/>
                    <a:gd name="T27" fmla="*/ 1035 h 1095"/>
                    <a:gd name="T28" fmla="*/ 397 w 489"/>
                    <a:gd name="T29" fmla="*/ 1080 h 1095"/>
                    <a:gd name="T30" fmla="*/ 202 w 489"/>
                    <a:gd name="T31" fmla="*/ 1080 h 1095"/>
                    <a:gd name="T32" fmla="*/ 67 w 489"/>
                    <a:gd name="T33" fmla="*/ 1095 h 10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89" h="1095">
                      <a:moveTo>
                        <a:pt x="397" y="0"/>
                      </a:moveTo>
                      <a:cubicBezTo>
                        <a:pt x="267" y="6"/>
                        <a:pt x="137" y="13"/>
                        <a:pt x="82" y="45"/>
                      </a:cubicBezTo>
                      <a:cubicBezTo>
                        <a:pt x="27" y="77"/>
                        <a:pt x="42" y="163"/>
                        <a:pt x="67" y="195"/>
                      </a:cubicBezTo>
                      <a:cubicBezTo>
                        <a:pt x="92" y="227"/>
                        <a:pt x="177" y="227"/>
                        <a:pt x="232" y="240"/>
                      </a:cubicBezTo>
                      <a:cubicBezTo>
                        <a:pt x="287" y="253"/>
                        <a:pt x="359" y="250"/>
                        <a:pt x="397" y="270"/>
                      </a:cubicBezTo>
                      <a:cubicBezTo>
                        <a:pt x="435" y="290"/>
                        <a:pt x="450" y="325"/>
                        <a:pt x="457" y="360"/>
                      </a:cubicBezTo>
                      <a:cubicBezTo>
                        <a:pt x="464" y="395"/>
                        <a:pt x="472" y="450"/>
                        <a:pt x="442" y="480"/>
                      </a:cubicBezTo>
                      <a:cubicBezTo>
                        <a:pt x="412" y="510"/>
                        <a:pt x="327" y="530"/>
                        <a:pt x="277" y="540"/>
                      </a:cubicBezTo>
                      <a:cubicBezTo>
                        <a:pt x="227" y="550"/>
                        <a:pt x="187" y="525"/>
                        <a:pt x="142" y="540"/>
                      </a:cubicBezTo>
                      <a:cubicBezTo>
                        <a:pt x="97" y="555"/>
                        <a:pt x="14" y="583"/>
                        <a:pt x="7" y="630"/>
                      </a:cubicBezTo>
                      <a:cubicBezTo>
                        <a:pt x="0" y="677"/>
                        <a:pt x="60" y="793"/>
                        <a:pt x="97" y="825"/>
                      </a:cubicBezTo>
                      <a:cubicBezTo>
                        <a:pt x="134" y="857"/>
                        <a:pt x="180" y="825"/>
                        <a:pt x="232" y="825"/>
                      </a:cubicBezTo>
                      <a:cubicBezTo>
                        <a:pt x="284" y="825"/>
                        <a:pt x="369" y="790"/>
                        <a:pt x="412" y="825"/>
                      </a:cubicBezTo>
                      <a:cubicBezTo>
                        <a:pt x="455" y="860"/>
                        <a:pt x="489" y="993"/>
                        <a:pt x="487" y="1035"/>
                      </a:cubicBezTo>
                      <a:cubicBezTo>
                        <a:pt x="485" y="1077"/>
                        <a:pt x="444" y="1073"/>
                        <a:pt x="397" y="1080"/>
                      </a:cubicBezTo>
                      <a:cubicBezTo>
                        <a:pt x="350" y="1087"/>
                        <a:pt x="257" y="1077"/>
                        <a:pt x="202" y="1080"/>
                      </a:cubicBezTo>
                      <a:cubicBezTo>
                        <a:pt x="147" y="1083"/>
                        <a:pt x="107" y="1089"/>
                        <a:pt x="67" y="1095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32"/>
                <p:cNvSpPr>
                  <a:spLocks/>
                </p:cNvSpPr>
                <p:nvPr/>
              </p:nvSpPr>
              <p:spPr bwMode="auto">
                <a:xfrm>
                  <a:off x="3368" y="4785"/>
                  <a:ext cx="489" cy="1095"/>
                </a:xfrm>
                <a:custGeom>
                  <a:avLst/>
                  <a:gdLst>
                    <a:gd name="T0" fmla="*/ 397 w 489"/>
                    <a:gd name="T1" fmla="*/ 0 h 1095"/>
                    <a:gd name="T2" fmla="*/ 82 w 489"/>
                    <a:gd name="T3" fmla="*/ 45 h 1095"/>
                    <a:gd name="T4" fmla="*/ 67 w 489"/>
                    <a:gd name="T5" fmla="*/ 195 h 1095"/>
                    <a:gd name="T6" fmla="*/ 232 w 489"/>
                    <a:gd name="T7" fmla="*/ 240 h 1095"/>
                    <a:gd name="T8" fmla="*/ 397 w 489"/>
                    <a:gd name="T9" fmla="*/ 270 h 1095"/>
                    <a:gd name="T10" fmla="*/ 457 w 489"/>
                    <a:gd name="T11" fmla="*/ 360 h 1095"/>
                    <a:gd name="T12" fmla="*/ 442 w 489"/>
                    <a:gd name="T13" fmla="*/ 480 h 1095"/>
                    <a:gd name="T14" fmla="*/ 277 w 489"/>
                    <a:gd name="T15" fmla="*/ 540 h 1095"/>
                    <a:gd name="T16" fmla="*/ 142 w 489"/>
                    <a:gd name="T17" fmla="*/ 540 h 1095"/>
                    <a:gd name="T18" fmla="*/ 7 w 489"/>
                    <a:gd name="T19" fmla="*/ 630 h 1095"/>
                    <a:gd name="T20" fmla="*/ 97 w 489"/>
                    <a:gd name="T21" fmla="*/ 825 h 1095"/>
                    <a:gd name="T22" fmla="*/ 232 w 489"/>
                    <a:gd name="T23" fmla="*/ 825 h 1095"/>
                    <a:gd name="T24" fmla="*/ 412 w 489"/>
                    <a:gd name="T25" fmla="*/ 825 h 1095"/>
                    <a:gd name="T26" fmla="*/ 487 w 489"/>
                    <a:gd name="T27" fmla="*/ 1035 h 1095"/>
                    <a:gd name="T28" fmla="*/ 397 w 489"/>
                    <a:gd name="T29" fmla="*/ 1080 h 1095"/>
                    <a:gd name="T30" fmla="*/ 202 w 489"/>
                    <a:gd name="T31" fmla="*/ 1080 h 1095"/>
                    <a:gd name="T32" fmla="*/ 67 w 489"/>
                    <a:gd name="T33" fmla="*/ 1095 h 10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89" h="1095">
                      <a:moveTo>
                        <a:pt x="397" y="0"/>
                      </a:moveTo>
                      <a:cubicBezTo>
                        <a:pt x="267" y="6"/>
                        <a:pt x="137" y="13"/>
                        <a:pt x="82" y="45"/>
                      </a:cubicBezTo>
                      <a:cubicBezTo>
                        <a:pt x="27" y="77"/>
                        <a:pt x="42" y="163"/>
                        <a:pt x="67" y="195"/>
                      </a:cubicBezTo>
                      <a:cubicBezTo>
                        <a:pt x="92" y="227"/>
                        <a:pt x="177" y="227"/>
                        <a:pt x="232" y="240"/>
                      </a:cubicBezTo>
                      <a:cubicBezTo>
                        <a:pt x="287" y="253"/>
                        <a:pt x="359" y="250"/>
                        <a:pt x="397" y="270"/>
                      </a:cubicBezTo>
                      <a:cubicBezTo>
                        <a:pt x="435" y="290"/>
                        <a:pt x="450" y="325"/>
                        <a:pt x="457" y="360"/>
                      </a:cubicBezTo>
                      <a:cubicBezTo>
                        <a:pt x="464" y="395"/>
                        <a:pt x="472" y="450"/>
                        <a:pt x="442" y="480"/>
                      </a:cubicBezTo>
                      <a:cubicBezTo>
                        <a:pt x="412" y="510"/>
                        <a:pt x="327" y="530"/>
                        <a:pt x="277" y="540"/>
                      </a:cubicBezTo>
                      <a:cubicBezTo>
                        <a:pt x="227" y="550"/>
                        <a:pt x="187" y="525"/>
                        <a:pt x="142" y="540"/>
                      </a:cubicBezTo>
                      <a:cubicBezTo>
                        <a:pt x="97" y="555"/>
                        <a:pt x="14" y="583"/>
                        <a:pt x="7" y="630"/>
                      </a:cubicBezTo>
                      <a:cubicBezTo>
                        <a:pt x="0" y="677"/>
                        <a:pt x="60" y="793"/>
                        <a:pt x="97" y="825"/>
                      </a:cubicBezTo>
                      <a:cubicBezTo>
                        <a:pt x="134" y="857"/>
                        <a:pt x="180" y="825"/>
                        <a:pt x="232" y="825"/>
                      </a:cubicBezTo>
                      <a:cubicBezTo>
                        <a:pt x="284" y="825"/>
                        <a:pt x="369" y="790"/>
                        <a:pt x="412" y="825"/>
                      </a:cubicBezTo>
                      <a:cubicBezTo>
                        <a:pt x="455" y="860"/>
                        <a:pt x="489" y="993"/>
                        <a:pt x="487" y="1035"/>
                      </a:cubicBezTo>
                      <a:cubicBezTo>
                        <a:pt x="485" y="1077"/>
                        <a:pt x="444" y="1073"/>
                        <a:pt x="397" y="1080"/>
                      </a:cubicBezTo>
                      <a:cubicBezTo>
                        <a:pt x="350" y="1087"/>
                        <a:pt x="257" y="1077"/>
                        <a:pt x="202" y="1080"/>
                      </a:cubicBezTo>
                      <a:cubicBezTo>
                        <a:pt x="147" y="1083"/>
                        <a:pt x="107" y="1089"/>
                        <a:pt x="67" y="1095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Line 33"/>
                <p:cNvSpPr>
                  <a:spLocks noChangeShapeType="1"/>
                </p:cNvSpPr>
                <p:nvPr/>
              </p:nvSpPr>
              <p:spPr bwMode="auto">
                <a:xfrm>
                  <a:off x="3885" y="5175"/>
                  <a:ext cx="57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34"/>
                <p:cNvSpPr>
                  <a:spLocks/>
                </p:cNvSpPr>
                <p:nvPr/>
              </p:nvSpPr>
              <p:spPr bwMode="auto">
                <a:xfrm>
                  <a:off x="4438" y="4920"/>
                  <a:ext cx="335" cy="705"/>
                </a:xfrm>
                <a:custGeom>
                  <a:avLst/>
                  <a:gdLst>
                    <a:gd name="T0" fmla="*/ 32 w 335"/>
                    <a:gd name="T1" fmla="*/ 0 h 705"/>
                    <a:gd name="T2" fmla="*/ 62 w 335"/>
                    <a:gd name="T3" fmla="*/ 150 h 705"/>
                    <a:gd name="T4" fmla="*/ 212 w 335"/>
                    <a:gd name="T5" fmla="*/ 225 h 705"/>
                    <a:gd name="T6" fmla="*/ 317 w 335"/>
                    <a:gd name="T7" fmla="*/ 300 h 705"/>
                    <a:gd name="T8" fmla="*/ 317 w 335"/>
                    <a:gd name="T9" fmla="*/ 405 h 705"/>
                    <a:gd name="T10" fmla="*/ 227 w 335"/>
                    <a:gd name="T11" fmla="*/ 510 h 705"/>
                    <a:gd name="T12" fmla="*/ 32 w 335"/>
                    <a:gd name="T13" fmla="*/ 585 h 705"/>
                    <a:gd name="T14" fmla="*/ 32 w 335"/>
                    <a:gd name="T15" fmla="*/ 705 h 7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35" h="705">
                      <a:moveTo>
                        <a:pt x="32" y="0"/>
                      </a:moveTo>
                      <a:cubicBezTo>
                        <a:pt x="32" y="56"/>
                        <a:pt x="32" y="113"/>
                        <a:pt x="62" y="150"/>
                      </a:cubicBezTo>
                      <a:cubicBezTo>
                        <a:pt x="92" y="187"/>
                        <a:pt x="169" y="200"/>
                        <a:pt x="212" y="225"/>
                      </a:cubicBezTo>
                      <a:cubicBezTo>
                        <a:pt x="255" y="250"/>
                        <a:pt x="299" y="270"/>
                        <a:pt x="317" y="300"/>
                      </a:cubicBezTo>
                      <a:cubicBezTo>
                        <a:pt x="335" y="330"/>
                        <a:pt x="332" y="370"/>
                        <a:pt x="317" y="405"/>
                      </a:cubicBezTo>
                      <a:cubicBezTo>
                        <a:pt x="302" y="440"/>
                        <a:pt x="274" y="480"/>
                        <a:pt x="227" y="510"/>
                      </a:cubicBezTo>
                      <a:cubicBezTo>
                        <a:pt x="180" y="540"/>
                        <a:pt x="64" y="553"/>
                        <a:pt x="32" y="585"/>
                      </a:cubicBezTo>
                      <a:cubicBezTo>
                        <a:pt x="0" y="617"/>
                        <a:pt x="32" y="683"/>
                        <a:pt x="32" y="705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Line 35"/>
                <p:cNvSpPr>
                  <a:spLocks noChangeShapeType="1"/>
                </p:cNvSpPr>
                <p:nvPr/>
              </p:nvSpPr>
              <p:spPr bwMode="auto">
                <a:xfrm>
                  <a:off x="4830" y="5160"/>
                  <a:ext cx="17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36"/>
                <p:cNvSpPr>
                  <a:spLocks/>
                </p:cNvSpPr>
                <p:nvPr/>
              </p:nvSpPr>
              <p:spPr bwMode="auto">
                <a:xfrm>
                  <a:off x="6883" y="4800"/>
                  <a:ext cx="335" cy="705"/>
                </a:xfrm>
                <a:custGeom>
                  <a:avLst/>
                  <a:gdLst>
                    <a:gd name="T0" fmla="*/ 32 w 335"/>
                    <a:gd name="T1" fmla="*/ 0 h 705"/>
                    <a:gd name="T2" fmla="*/ 62 w 335"/>
                    <a:gd name="T3" fmla="*/ 150 h 705"/>
                    <a:gd name="T4" fmla="*/ 212 w 335"/>
                    <a:gd name="T5" fmla="*/ 225 h 705"/>
                    <a:gd name="T6" fmla="*/ 317 w 335"/>
                    <a:gd name="T7" fmla="*/ 300 h 705"/>
                    <a:gd name="T8" fmla="*/ 317 w 335"/>
                    <a:gd name="T9" fmla="*/ 405 h 705"/>
                    <a:gd name="T10" fmla="*/ 227 w 335"/>
                    <a:gd name="T11" fmla="*/ 510 h 705"/>
                    <a:gd name="T12" fmla="*/ 32 w 335"/>
                    <a:gd name="T13" fmla="*/ 585 h 705"/>
                    <a:gd name="T14" fmla="*/ 32 w 335"/>
                    <a:gd name="T15" fmla="*/ 705 h 7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35" h="705">
                      <a:moveTo>
                        <a:pt x="32" y="0"/>
                      </a:moveTo>
                      <a:cubicBezTo>
                        <a:pt x="32" y="56"/>
                        <a:pt x="32" y="113"/>
                        <a:pt x="62" y="150"/>
                      </a:cubicBezTo>
                      <a:cubicBezTo>
                        <a:pt x="92" y="187"/>
                        <a:pt x="169" y="200"/>
                        <a:pt x="212" y="225"/>
                      </a:cubicBezTo>
                      <a:cubicBezTo>
                        <a:pt x="255" y="250"/>
                        <a:pt x="299" y="270"/>
                        <a:pt x="317" y="300"/>
                      </a:cubicBezTo>
                      <a:cubicBezTo>
                        <a:pt x="335" y="330"/>
                        <a:pt x="332" y="370"/>
                        <a:pt x="317" y="405"/>
                      </a:cubicBezTo>
                      <a:cubicBezTo>
                        <a:pt x="302" y="440"/>
                        <a:pt x="274" y="480"/>
                        <a:pt x="227" y="510"/>
                      </a:cubicBezTo>
                      <a:cubicBezTo>
                        <a:pt x="180" y="540"/>
                        <a:pt x="64" y="553"/>
                        <a:pt x="32" y="585"/>
                      </a:cubicBezTo>
                      <a:cubicBezTo>
                        <a:pt x="0" y="617"/>
                        <a:pt x="32" y="683"/>
                        <a:pt x="32" y="705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31" name="Text Box 37"/>
            <p:cNvSpPr txBox="1">
              <a:spLocks noChangeArrowheads="1"/>
            </p:cNvSpPr>
            <p:nvPr/>
          </p:nvSpPr>
          <p:spPr bwMode="auto">
            <a:xfrm>
              <a:off x="1665" y="4665"/>
              <a:ext cx="2625" cy="29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charset="0"/>
                  <a:ea typeface="ÇlÇr ñæí©" charset="0"/>
                </a:rPr>
                <a:t>Transcription happens in the nucleus.  An RNA copy of a gene is made.</a:t>
              </a: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Text Box 38"/>
            <p:cNvSpPr txBox="1">
              <a:spLocks noChangeArrowheads="1"/>
            </p:cNvSpPr>
            <p:nvPr/>
          </p:nvSpPr>
          <p:spPr bwMode="auto">
            <a:xfrm>
              <a:off x="5180" y="4674"/>
              <a:ext cx="2835" cy="29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charset="0"/>
                  <a:ea typeface="ÇlÇr ñæí©" charset="0"/>
                </a:rPr>
                <a:t>Then the mRNA that has been made moves out of the nucleus into the cytoplasm</a:t>
              </a: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33" name="Text Box 39"/>
            <p:cNvSpPr txBox="1">
              <a:spLocks noChangeArrowheads="1"/>
            </p:cNvSpPr>
            <p:nvPr/>
          </p:nvSpPr>
          <p:spPr bwMode="auto">
            <a:xfrm>
              <a:off x="8765" y="4704"/>
              <a:ext cx="2835" cy="29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charset="0"/>
                  <a:ea typeface="ÇlÇr ñæí©" charset="0"/>
                </a:rPr>
                <a:t>Once in the cytoplasm, the mRNA is used to make a protein</a:t>
              </a: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40"/>
            <p:cNvSpPr txBox="1">
              <a:spLocks noChangeArrowheads="1"/>
            </p:cNvSpPr>
            <p:nvPr/>
          </p:nvSpPr>
          <p:spPr bwMode="auto">
            <a:xfrm>
              <a:off x="9540" y="2370"/>
              <a:ext cx="1830" cy="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sz="1600" b="0" i="0" u="none" strike="noStrike" cap="none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rPr>
                <a:t>Cytoplasm of cell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Text Box 41"/>
            <p:cNvSpPr txBox="1">
              <a:spLocks noChangeArrowheads="1"/>
            </p:cNvSpPr>
            <p:nvPr/>
          </p:nvSpPr>
          <p:spPr bwMode="auto">
            <a:xfrm>
              <a:off x="4980" y="3465"/>
              <a:ext cx="1770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sz="1600" b="0" i="0" u="none" strike="noStrike" cap="none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rPr>
                <a:t>Nucleus</a:t>
              </a: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36" name="Text Box 42"/>
            <p:cNvSpPr txBox="1">
              <a:spLocks noChangeArrowheads="1"/>
            </p:cNvSpPr>
            <p:nvPr/>
          </p:nvSpPr>
          <p:spPr bwMode="auto">
            <a:xfrm>
              <a:off x="4710" y="1965"/>
              <a:ext cx="1215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sz="1400" b="0" i="0" u="none" strike="noStrike" cap="none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rPr>
                <a:t>DNA</a:t>
              </a: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Text Box 43"/>
            <p:cNvSpPr txBox="1">
              <a:spLocks noChangeArrowheads="1"/>
            </p:cNvSpPr>
            <p:nvPr/>
          </p:nvSpPr>
          <p:spPr bwMode="auto">
            <a:xfrm>
              <a:off x="5505" y="2160"/>
              <a:ext cx="1215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sz="1400" b="0" i="0" u="none" strike="noStrike" cap="none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rPr>
                <a:t>mRNA</a:t>
              </a: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38" name="Text Box 44"/>
            <p:cNvSpPr txBox="1">
              <a:spLocks noChangeArrowheads="1"/>
            </p:cNvSpPr>
            <p:nvPr/>
          </p:nvSpPr>
          <p:spPr bwMode="auto">
            <a:xfrm>
              <a:off x="7875" y="2055"/>
              <a:ext cx="1215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457200" marR="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sz="1400" b="0" i="0" u="none" strike="noStrike" cap="none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rPr>
                <a:t>mRNA</a:t>
              </a: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39" name="AutoShape 45"/>
            <p:cNvSpPr>
              <a:spLocks/>
            </p:cNvSpPr>
            <p:nvPr/>
          </p:nvSpPr>
          <p:spPr bwMode="auto">
            <a:xfrm rot="-5381401">
              <a:off x="5415" y="3420"/>
              <a:ext cx="240" cy="1440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46"/>
            <p:cNvSpPr>
              <a:spLocks noChangeShapeType="1"/>
            </p:cNvSpPr>
            <p:nvPr/>
          </p:nvSpPr>
          <p:spPr bwMode="auto">
            <a:xfrm flipV="1">
              <a:off x="4275" y="4245"/>
              <a:ext cx="1260" cy="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AutoShape 47"/>
            <p:cNvSpPr>
              <a:spLocks/>
            </p:cNvSpPr>
            <p:nvPr/>
          </p:nvSpPr>
          <p:spPr bwMode="auto">
            <a:xfrm rot="-5381401">
              <a:off x="7163" y="3262"/>
              <a:ext cx="163" cy="1679"/>
            </a:xfrm>
            <a:prstGeom prst="leftBrace">
              <a:avLst>
                <a:gd name="adj1" fmla="val 8583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48"/>
            <p:cNvSpPr>
              <a:spLocks noChangeShapeType="1"/>
            </p:cNvSpPr>
            <p:nvPr/>
          </p:nvSpPr>
          <p:spPr bwMode="auto">
            <a:xfrm flipH="1">
              <a:off x="7020" y="4155"/>
              <a:ext cx="240" cy="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AutoShape 49"/>
            <p:cNvSpPr>
              <a:spLocks/>
            </p:cNvSpPr>
            <p:nvPr/>
          </p:nvSpPr>
          <p:spPr bwMode="auto">
            <a:xfrm rot="-5381401">
              <a:off x="8790" y="3375"/>
              <a:ext cx="240" cy="1440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50"/>
            <p:cNvSpPr>
              <a:spLocks noChangeShapeType="1"/>
            </p:cNvSpPr>
            <p:nvPr/>
          </p:nvSpPr>
          <p:spPr bwMode="auto">
            <a:xfrm>
              <a:off x="8925" y="4230"/>
              <a:ext cx="33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98258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mRNA tell the cell what to do?</a:t>
            </a:r>
          </a:p>
          <a:p>
            <a:pPr lvl="1"/>
            <a:r>
              <a:rPr lang="en-US" dirty="0"/>
              <a:t>mRNA is a message that codes for a protein</a:t>
            </a:r>
          </a:p>
          <a:p>
            <a:pPr lvl="1"/>
            <a:r>
              <a:rPr lang="en-US" dirty="0"/>
              <a:t>Proteins are made in the cytoplasm and then work to keep the cell alive</a:t>
            </a:r>
          </a:p>
          <a:p>
            <a:pPr lvl="1"/>
            <a:r>
              <a:rPr lang="en-US" dirty="0"/>
              <a:t>Translation (protein synthesis):  Process of making a protein</a:t>
            </a:r>
          </a:p>
          <a:p>
            <a:pPr lvl="1"/>
            <a:r>
              <a:rPr lang="en-US" dirty="0"/>
              <a:t>Proteins are made up of amino acids (small building blocks)</a:t>
            </a:r>
          </a:p>
          <a:p>
            <a:pPr lvl="1"/>
            <a:r>
              <a:rPr lang="en-US" dirty="0"/>
              <a:t>There are 20 different types of amino acids </a:t>
            </a:r>
          </a:p>
        </p:txBody>
      </p:sp>
    </p:spTree>
    <p:extLst>
      <p:ext uri="{BB962C8B-B14F-4D97-AF65-F5344CB8AC3E}">
        <p14:creationId xmlns:p14="http://schemas.microsoft.com/office/powerpoint/2010/main" val="2225480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Deoxyribonucleic acid</a:t>
            </a:r>
          </a:p>
          <a:p>
            <a:pPr lvl="1"/>
            <a:r>
              <a:rPr lang="en-US" dirty="0" smtClean="0"/>
              <a:t>Is a type of nucleic acid</a:t>
            </a:r>
          </a:p>
          <a:p>
            <a:pPr lvl="1"/>
            <a:r>
              <a:rPr lang="en-US" dirty="0" smtClean="0"/>
              <a:t>What chromosomes (and genes) are made of </a:t>
            </a:r>
          </a:p>
          <a:p>
            <a:pPr lvl="1"/>
            <a:r>
              <a:rPr lang="en-US" dirty="0" smtClean="0"/>
              <a:t>Made up of repeating nucleotides subunits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88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Nucleotide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Nucleotide looks like: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840012" y="2465036"/>
            <a:ext cx="7405194" cy="1602950"/>
            <a:chOff x="1336" y="5362"/>
            <a:chExt cx="8414" cy="1411"/>
          </a:xfrm>
        </p:grpSpPr>
        <p:sp>
          <p:nvSpPr>
            <p:cNvPr id="5" name="Oval 2"/>
            <p:cNvSpPr>
              <a:spLocks noChangeArrowheads="1"/>
            </p:cNvSpPr>
            <p:nvPr/>
          </p:nvSpPr>
          <p:spPr bwMode="auto">
            <a:xfrm>
              <a:off x="1336" y="5467"/>
              <a:ext cx="2474" cy="12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sz="1600" b="0" i="0" u="none" strike="noStrike" cap="none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rPr>
                <a:t>Phosphate Group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3810" y="6100"/>
              <a:ext cx="5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4125" y="5362"/>
              <a:ext cx="3232" cy="1266"/>
            </a:xfrm>
            <a:prstGeom prst="pentag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sz="1600" b="0" i="0" u="none" strike="noStrike" cap="none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rPr>
                <a:t>Deoxyribose Sugar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7157" y="6126"/>
              <a:ext cx="5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7700" y="5467"/>
              <a:ext cx="2050" cy="13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charset="0"/>
                  <a:ea typeface="ÇlÇr ñæí©" charset="0"/>
                </a:rPr>
                <a:t>Nitrogenous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sz="1600" b="0" i="0" u="none" strike="noStrike" cap="none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rPr>
                <a:t>Base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147922" y="4307797"/>
            <a:ext cx="2438400" cy="1635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sz="1800" b="0" i="0" u="none" strike="noStrike" cap="none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4 types</a:t>
            </a:r>
            <a:r>
              <a:rPr kumimoji="0" sz="1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:</a:t>
            </a:r>
            <a:endParaRPr kumimoji="0" lang="en-US" sz="18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sz="1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Adenine </a:t>
            </a:r>
            <a:r>
              <a:rPr kumimoji="0" sz="1800" b="0" i="0" u="none" strike="noStrike" cap="none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(A)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ÇlÇr ñæí©" charset="0"/>
              </a:rPr>
              <a:t>Guanine (G)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ÇlÇr ñæí©" charset="0"/>
              </a:rPr>
              <a:t>Cytosine (C)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ÇlÇr ñæí©" charset="0"/>
              </a:rPr>
              <a:t>Thymine(T)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6317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Nucleotides and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200"/>
              <a:buFont typeface="Wingdings"/>
              <a:buChar char=""/>
              <a:tabLst>
                <a:tab pos="320040" algn="l"/>
              </a:tabLst>
            </a:pPr>
            <a:r>
              <a:rPr lang="en-US" dirty="0">
                <a:latin typeface="Comic Sans MS"/>
                <a:ea typeface="Times New Roman"/>
              </a:rPr>
              <a:t>2 strands </a:t>
            </a:r>
            <a:r>
              <a:rPr lang="en-US" dirty="0" smtClean="0">
                <a:latin typeface="Comic Sans MS"/>
                <a:ea typeface="Times New Roman"/>
              </a:rPr>
              <a:t>join so </a:t>
            </a:r>
            <a:r>
              <a:rPr lang="en-US" dirty="0">
                <a:latin typeface="Comic Sans MS"/>
                <a:ea typeface="Times New Roman"/>
              </a:rPr>
              <a:t>bases can pair up</a:t>
            </a:r>
            <a:endParaRPr lang="en-US" sz="1800" dirty="0">
              <a:latin typeface="Times New Roman"/>
              <a:ea typeface="Times New Roman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  <a:tabLst>
                <a:tab pos="960120" algn="l"/>
              </a:tabLst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A binds T only</a:t>
            </a:r>
            <a:endParaRPr lang="en-US" sz="1800" dirty="0">
              <a:latin typeface="Times New Roman"/>
              <a:ea typeface="Times New Roman"/>
              <a:cs typeface="Times New Roman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  <a:tabLst>
                <a:tab pos="960120" algn="l"/>
              </a:tabLst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C binds G </a:t>
            </a:r>
            <a:r>
              <a:rPr lang="en-US" sz="2400" dirty="0" smtClean="0">
                <a:latin typeface="Comic Sans MS"/>
                <a:ea typeface="Times New Roman"/>
                <a:cs typeface="Times New Roman"/>
              </a:rPr>
              <a:t>only</a:t>
            </a:r>
            <a:endParaRPr lang="en-US" sz="1800" dirty="0">
              <a:latin typeface="Times New Roman"/>
              <a:ea typeface="Times New Roman"/>
              <a:cs typeface="Times New Roman"/>
            </a:endParaRP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5209540" y="1600201"/>
            <a:ext cx="3477260" cy="2886075"/>
            <a:chOff x="6734" y="9420"/>
            <a:chExt cx="5476" cy="4545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8010" y="9420"/>
              <a:ext cx="3870" cy="45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sz="2000" b="0" i="0" u="none" strike="noStrike" cap="none" normalizeH="0" baseline="0" noProof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Invitation" charset="0"/>
                  <a:ea typeface="ＭＳ Ｐゴシック" charset="0"/>
                </a:rPr>
                <a:t>Remember</a:t>
              </a:r>
              <a:endParaRPr kumimoji="0" sz="1600" b="0" i="0" u="none" strike="noStrike" cap="none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Invitation" charset="0"/>
                <a:ea typeface="ＭＳ Ｐゴシック" charset="0"/>
              </a:endParaRPr>
            </a:p>
            <a:p>
              <a:pPr lvl="2" defTabSz="914400"/>
              <a:r>
                <a:rPr kumimoji="0" sz="1600" b="0" i="0" u="none" strike="noStrike" cap="none" normalizeH="0" baseline="0" noProof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rPr>
                <a:t>DNA </a:t>
              </a:r>
              <a:r>
                <a:rPr kumimoji="0" sz="1600" b="0" i="0" u="none" strike="noStrike" cap="none" normalizeH="0" baseline="0" noProof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rPr>
                <a:t>is like an </a:t>
              </a:r>
              <a:r>
                <a:rPr kumimoji="0" sz="1600" b="0" i="0" u="none" strike="noStrike" cap="none" normalizeH="0" baseline="0" noProof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rPr>
                <a:t>Oreo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8674" y="10740"/>
              <a:ext cx="662" cy="1440"/>
              <a:chOff x="7684" y="11835"/>
              <a:chExt cx="662" cy="1440"/>
            </a:xfrm>
          </p:grpSpPr>
          <p:sp>
            <p:nvSpPr>
              <p:cNvPr id="8" name="AutoShape 4"/>
              <p:cNvSpPr>
                <a:spLocks noChangeArrowheads="1"/>
              </p:cNvSpPr>
              <p:nvPr/>
            </p:nvSpPr>
            <p:spPr bwMode="auto">
              <a:xfrm>
                <a:off x="7684" y="11835"/>
                <a:ext cx="240" cy="1440"/>
              </a:xfrm>
              <a:prstGeom prst="roundRect">
                <a:avLst>
                  <a:gd name="adj" fmla="val 16667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AutoShape 5"/>
              <p:cNvSpPr>
                <a:spLocks noChangeArrowheads="1"/>
              </p:cNvSpPr>
              <p:nvPr/>
            </p:nvSpPr>
            <p:spPr bwMode="auto">
              <a:xfrm>
                <a:off x="8106" y="11835"/>
                <a:ext cx="240" cy="1440"/>
              </a:xfrm>
              <a:prstGeom prst="roundRect">
                <a:avLst>
                  <a:gd name="adj" fmla="val 16667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AutoShape 6"/>
              <p:cNvSpPr>
                <a:spLocks noChangeArrowheads="1"/>
              </p:cNvSpPr>
              <p:nvPr/>
            </p:nvSpPr>
            <p:spPr bwMode="auto">
              <a:xfrm>
                <a:off x="7924" y="11835"/>
                <a:ext cx="240" cy="129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6734" y="12525"/>
              <a:ext cx="5476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lvl="2" defTabSz="914400"/>
              <a:r>
                <a:rPr lang="en-US" sz="1400" noProof="1" smtClean="0">
                  <a:latin typeface="Times New Roman" charset="0"/>
                </a:rPr>
                <a:t>Phophates + sugars = cookies</a:t>
              </a:r>
            </a:p>
            <a:p>
              <a:pPr lvl="3" defTabSz="914400"/>
              <a:r>
                <a:rPr lang="en-US" sz="1400" noProof="1" smtClean="0">
                  <a:latin typeface="Times New Roman" charset="0"/>
                </a:rPr>
                <a:t>Bases = cream filling</a:t>
              </a:r>
              <a:endParaRPr lang="en-US" dirty="0" smtClean="0"/>
            </a:p>
            <a:p>
              <a:pPr marL="914400" marR="0" lvl="2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23628" y="344379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669" y="3071197"/>
            <a:ext cx="4176289" cy="283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628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Double helix</a:t>
            </a:r>
          </a:p>
          <a:p>
            <a:pPr lvl="1"/>
            <a:r>
              <a:rPr lang="en-US" dirty="0"/>
              <a:t>Double helix: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 </a:t>
            </a:r>
            <a:r>
              <a:rPr lang="en-US" dirty="0"/>
              <a:t>spirals wound around each other</a:t>
            </a:r>
          </a:p>
          <a:p>
            <a:pPr lvl="1"/>
            <a:r>
              <a:rPr lang="en-US" dirty="0"/>
              <a:t>Rosalind Franklin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took </a:t>
            </a:r>
            <a:r>
              <a:rPr lang="en-US" dirty="0"/>
              <a:t>an X-ray photo of DNA</a:t>
            </a:r>
          </a:p>
          <a:p>
            <a:pPr lvl="1"/>
            <a:r>
              <a:rPr lang="en-US" dirty="0"/>
              <a:t>James Watson and Francis Crick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interpreted </a:t>
            </a:r>
            <a:r>
              <a:rPr lang="en-US" dirty="0"/>
              <a:t>the photo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discovered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double helix </a:t>
            </a:r>
            <a:r>
              <a:rPr lang="en-US" dirty="0" smtClean="0"/>
              <a:t>structure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They won the Nobel Prize)</a:t>
            </a:r>
          </a:p>
          <a:p>
            <a:pPr marL="349250" lvl="1" indent="0">
              <a:buNone/>
            </a:pPr>
            <a:endParaRPr lang="en-US" dirty="0"/>
          </a:p>
        </p:txBody>
      </p:sp>
      <p:pic>
        <p:nvPicPr>
          <p:cNvPr id="3073" name="Picture 1" descr="dna-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086" y="997537"/>
            <a:ext cx="1695657" cy="4739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7600390" y="3957950"/>
            <a:ext cx="619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600390" y="4136955"/>
            <a:ext cx="26574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ÇlÇr ñæí©" charset="0"/>
              </a:rPr>
              <a:t>Codon: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ÇlÇr ñæí©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ÇlÇr ñæí©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ÇlÇr ñæí©" charset="0"/>
              </a:rPr>
              <a:t>Group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ÇlÇr ñæí©" charset="0"/>
              </a:rPr>
              <a:t>of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ÇlÇr ñæí©" charset="0"/>
              </a:rPr>
              <a:t>3 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ÇlÇr ñæí©" charset="0"/>
              </a:rPr>
              <a:t>bases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066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Genes: </a:t>
            </a:r>
            <a:r>
              <a:rPr lang="en-US" dirty="0" smtClean="0"/>
              <a:t>a stretch </a:t>
            </a:r>
            <a:r>
              <a:rPr lang="en-US" dirty="0"/>
              <a:t>of DNA </a:t>
            </a:r>
            <a:r>
              <a:rPr lang="en-US" dirty="0" smtClean="0"/>
              <a:t>codes </a:t>
            </a:r>
            <a:r>
              <a:rPr lang="en-US" dirty="0"/>
              <a:t>for a trait</a:t>
            </a:r>
            <a:endParaRPr lang="en-US" sz="1800" dirty="0"/>
          </a:p>
          <a:p>
            <a:pPr lvl="1"/>
            <a:r>
              <a:rPr lang="en-US" sz="2400" dirty="0"/>
              <a:t>The code is the order of the bases (letters)</a:t>
            </a:r>
            <a:endParaRPr lang="en-US" sz="1800" dirty="0"/>
          </a:p>
          <a:p>
            <a:pPr lvl="1"/>
            <a:r>
              <a:rPr lang="en-US" sz="2400" dirty="0"/>
              <a:t>Genes are hundreds or thousands of bases long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716434" y="3642482"/>
            <a:ext cx="5638800" cy="360362"/>
            <a:chOff x="2220" y="12545"/>
            <a:chExt cx="8880" cy="567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2220" y="12545"/>
              <a:ext cx="8700" cy="567"/>
              <a:chOff x="2220" y="12545"/>
              <a:chExt cx="8700" cy="567"/>
            </a:xfrm>
          </p:grpSpPr>
          <p:sp>
            <p:nvSpPr>
              <p:cNvPr id="9" name="Freeform 3"/>
              <p:cNvSpPr>
                <a:spLocks/>
              </p:cNvSpPr>
              <p:nvPr/>
            </p:nvSpPr>
            <p:spPr bwMode="auto">
              <a:xfrm>
                <a:off x="2220" y="12590"/>
                <a:ext cx="4350" cy="522"/>
              </a:xfrm>
              <a:custGeom>
                <a:avLst/>
                <a:gdLst>
                  <a:gd name="T0" fmla="*/ 0 w 4350"/>
                  <a:gd name="T1" fmla="*/ 445 h 522"/>
                  <a:gd name="T2" fmla="*/ 165 w 4350"/>
                  <a:gd name="T3" fmla="*/ 100 h 522"/>
                  <a:gd name="T4" fmla="*/ 435 w 4350"/>
                  <a:gd name="T5" fmla="*/ 70 h 522"/>
                  <a:gd name="T6" fmla="*/ 540 w 4350"/>
                  <a:gd name="T7" fmla="*/ 280 h 522"/>
                  <a:gd name="T8" fmla="*/ 630 w 4350"/>
                  <a:gd name="T9" fmla="*/ 460 h 522"/>
                  <a:gd name="T10" fmla="*/ 855 w 4350"/>
                  <a:gd name="T11" fmla="*/ 505 h 522"/>
                  <a:gd name="T12" fmla="*/ 990 w 4350"/>
                  <a:gd name="T13" fmla="*/ 355 h 522"/>
                  <a:gd name="T14" fmla="*/ 1095 w 4350"/>
                  <a:gd name="T15" fmla="*/ 100 h 522"/>
                  <a:gd name="T16" fmla="*/ 1290 w 4350"/>
                  <a:gd name="T17" fmla="*/ 55 h 522"/>
                  <a:gd name="T18" fmla="*/ 1440 w 4350"/>
                  <a:gd name="T19" fmla="*/ 190 h 522"/>
                  <a:gd name="T20" fmla="*/ 1515 w 4350"/>
                  <a:gd name="T21" fmla="*/ 400 h 522"/>
                  <a:gd name="T22" fmla="*/ 1710 w 4350"/>
                  <a:gd name="T23" fmla="*/ 445 h 522"/>
                  <a:gd name="T24" fmla="*/ 1860 w 4350"/>
                  <a:gd name="T25" fmla="*/ 355 h 522"/>
                  <a:gd name="T26" fmla="*/ 1920 w 4350"/>
                  <a:gd name="T27" fmla="*/ 160 h 522"/>
                  <a:gd name="T28" fmla="*/ 1995 w 4350"/>
                  <a:gd name="T29" fmla="*/ 85 h 522"/>
                  <a:gd name="T30" fmla="*/ 2190 w 4350"/>
                  <a:gd name="T31" fmla="*/ 85 h 522"/>
                  <a:gd name="T32" fmla="*/ 2310 w 4350"/>
                  <a:gd name="T33" fmla="*/ 310 h 522"/>
                  <a:gd name="T34" fmla="*/ 2415 w 4350"/>
                  <a:gd name="T35" fmla="*/ 415 h 522"/>
                  <a:gd name="T36" fmla="*/ 2625 w 4350"/>
                  <a:gd name="T37" fmla="*/ 415 h 522"/>
                  <a:gd name="T38" fmla="*/ 2715 w 4350"/>
                  <a:gd name="T39" fmla="*/ 280 h 522"/>
                  <a:gd name="T40" fmla="*/ 2790 w 4350"/>
                  <a:gd name="T41" fmla="*/ 85 h 522"/>
                  <a:gd name="T42" fmla="*/ 3000 w 4350"/>
                  <a:gd name="T43" fmla="*/ 55 h 522"/>
                  <a:gd name="T44" fmla="*/ 3150 w 4350"/>
                  <a:gd name="T45" fmla="*/ 310 h 522"/>
                  <a:gd name="T46" fmla="*/ 3240 w 4350"/>
                  <a:gd name="T47" fmla="*/ 400 h 522"/>
                  <a:gd name="T48" fmla="*/ 3435 w 4350"/>
                  <a:gd name="T49" fmla="*/ 385 h 522"/>
                  <a:gd name="T50" fmla="*/ 3555 w 4350"/>
                  <a:gd name="T51" fmla="*/ 235 h 522"/>
                  <a:gd name="T52" fmla="*/ 3615 w 4350"/>
                  <a:gd name="T53" fmla="*/ 85 h 522"/>
                  <a:gd name="T54" fmla="*/ 3720 w 4350"/>
                  <a:gd name="T55" fmla="*/ 10 h 522"/>
                  <a:gd name="T56" fmla="*/ 3870 w 4350"/>
                  <a:gd name="T57" fmla="*/ 25 h 522"/>
                  <a:gd name="T58" fmla="*/ 3945 w 4350"/>
                  <a:gd name="T59" fmla="*/ 130 h 522"/>
                  <a:gd name="T60" fmla="*/ 4035 w 4350"/>
                  <a:gd name="T61" fmla="*/ 310 h 522"/>
                  <a:gd name="T62" fmla="*/ 4155 w 4350"/>
                  <a:gd name="T63" fmla="*/ 385 h 522"/>
                  <a:gd name="T64" fmla="*/ 4245 w 4350"/>
                  <a:gd name="T65" fmla="*/ 400 h 522"/>
                  <a:gd name="T66" fmla="*/ 4350 w 4350"/>
                  <a:gd name="T67" fmla="*/ 400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350" h="522">
                    <a:moveTo>
                      <a:pt x="0" y="445"/>
                    </a:moveTo>
                    <a:cubicBezTo>
                      <a:pt x="46" y="303"/>
                      <a:pt x="93" y="162"/>
                      <a:pt x="165" y="100"/>
                    </a:cubicBezTo>
                    <a:cubicBezTo>
                      <a:pt x="237" y="38"/>
                      <a:pt x="373" y="40"/>
                      <a:pt x="435" y="70"/>
                    </a:cubicBezTo>
                    <a:cubicBezTo>
                      <a:pt x="497" y="100"/>
                      <a:pt x="508" y="215"/>
                      <a:pt x="540" y="280"/>
                    </a:cubicBezTo>
                    <a:cubicBezTo>
                      <a:pt x="572" y="345"/>
                      <a:pt x="578" y="422"/>
                      <a:pt x="630" y="460"/>
                    </a:cubicBezTo>
                    <a:cubicBezTo>
                      <a:pt x="682" y="498"/>
                      <a:pt x="795" y="522"/>
                      <a:pt x="855" y="505"/>
                    </a:cubicBezTo>
                    <a:cubicBezTo>
                      <a:pt x="915" y="488"/>
                      <a:pt x="950" y="422"/>
                      <a:pt x="990" y="355"/>
                    </a:cubicBezTo>
                    <a:cubicBezTo>
                      <a:pt x="1030" y="288"/>
                      <a:pt x="1045" y="150"/>
                      <a:pt x="1095" y="100"/>
                    </a:cubicBezTo>
                    <a:cubicBezTo>
                      <a:pt x="1145" y="50"/>
                      <a:pt x="1233" y="40"/>
                      <a:pt x="1290" y="55"/>
                    </a:cubicBezTo>
                    <a:cubicBezTo>
                      <a:pt x="1347" y="70"/>
                      <a:pt x="1403" y="133"/>
                      <a:pt x="1440" y="190"/>
                    </a:cubicBezTo>
                    <a:cubicBezTo>
                      <a:pt x="1477" y="247"/>
                      <a:pt x="1470" y="358"/>
                      <a:pt x="1515" y="400"/>
                    </a:cubicBezTo>
                    <a:cubicBezTo>
                      <a:pt x="1560" y="442"/>
                      <a:pt x="1653" y="452"/>
                      <a:pt x="1710" y="445"/>
                    </a:cubicBezTo>
                    <a:cubicBezTo>
                      <a:pt x="1767" y="438"/>
                      <a:pt x="1825" y="402"/>
                      <a:pt x="1860" y="355"/>
                    </a:cubicBezTo>
                    <a:cubicBezTo>
                      <a:pt x="1895" y="308"/>
                      <a:pt x="1897" y="205"/>
                      <a:pt x="1920" y="160"/>
                    </a:cubicBezTo>
                    <a:cubicBezTo>
                      <a:pt x="1943" y="115"/>
                      <a:pt x="1950" y="98"/>
                      <a:pt x="1995" y="85"/>
                    </a:cubicBezTo>
                    <a:cubicBezTo>
                      <a:pt x="2040" y="72"/>
                      <a:pt x="2138" y="48"/>
                      <a:pt x="2190" y="85"/>
                    </a:cubicBezTo>
                    <a:cubicBezTo>
                      <a:pt x="2242" y="122"/>
                      <a:pt x="2272" y="255"/>
                      <a:pt x="2310" y="310"/>
                    </a:cubicBezTo>
                    <a:cubicBezTo>
                      <a:pt x="2348" y="365"/>
                      <a:pt x="2363" y="398"/>
                      <a:pt x="2415" y="415"/>
                    </a:cubicBezTo>
                    <a:cubicBezTo>
                      <a:pt x="2467" y="432"/>
                      <a:pt x="2575" y="437"/>
                      <a:pt x="2625" y="415"/>
                    </a:cubicBezTo>
                    <a:cubicBezTo>
                      <a:pt x="2675" y="393"/>
                      <a:pt x="2688" y="335"/>
                      <a:pt x="2715" y="280"/>
                    </a:cubicBezTo>
                    <a:cubicBezTo>
                      <a:pt x="2742" y="225"/>
                      <a:pt x="2742" y="123"/>
                      <a:pt x="2790" y="85"/>
                    </a:cubicBezTo>
                    <a:cubicBezTo>
                      <a:pt x="2838" y="47"/>
                      <a:pt x="2940" y="18"/>
                      <a:pt x="3000" y="55"/>
                    </a:cubicBezTo>
                    <a:cubicBezTo>
                      <a:pt x="3060" y="92"/>
                      <a:pt x="3110" y="253"/>
                      <a:pt x="3150" y="310"/>
                    </a:cubicBezTo>
                    <a:cubicBezTo>
                      <a:pt x="3190" y="367"/>
                      <a:pt x="3193" y="388"/>
                      <a:pt x="3240" y="400"/>
                    </a:cubicBezTo>
                    <a:cubicBezTo>
                      <a:pt x="3287" y="412"/>
                      <a:pt x="3383" y="412"/>
                      <a:pt x="3435" y="385"/>
                    </a:cubicBezTo>
                    <a:cubicBezTo>
                      <a:pt x="3487" y="358"/>
                      <a:pt x="3525" y="285"/>
                      <a:pt x="3555" y="235"/>
                    </a:cubicBezTo>
                    <a:cubicBezTo>
                      <a:pt x="3585" y="185"/>
                      <a:pt x="3587" y="123"/>
                      <a:pt x="3615" y="85"/>
                    </a:cubicBezTo>
                    <a:cubicBezTo>
                      <a:pt x="3643" y="47"/>
                      <a:pt x="3678" y="20"/>
                      <a:pt x="3720" y="10"/>
                    </a:cubicBezTo>
                    <a:cubicBezTo>
                      <a:pt x="3762" y="0"/>
                      <a:pt x="3832" y="5"/>
                      <a:pt x="3870" y="25"/>
                    </a:cubicBezTo>
                    <a:cubicBezTo>
                      <a:pt x="3908" y="45"/>
                      <a:pt x="3918" y="82"/>
                      <a:pt x="3945" y="130"/>
                    </a:cubicBezTo>
                    <a:cubicBezTo>
                      <a:pt x="3972" y="178"/>
                      <a:pt x="4000" y="268"/>
                      <a:pt x="4035" y="310"/>
                    </a:cubicBezTo>
                    <a:cubicBezTo>
                      <a:pt x="4070" y="352"/>
                      <a:pt x="4120" y="370"/>
                      <a:pt x="4155" y="385"/>
                    </a:cubicBezTo>
                    <a:cubicBezTo>
                      <a:pt x="4190" y="400"/>
                      <a:pt x="4213" y="398"/>
                      <a:pt x="4245" y="400"/>
                    </a:cubicBezTo>
                    <a:cubicBezTo>
                      <a:pt x="4277" y="402"/>
                      <a:pt x="4323" y="407"/>
                      <a:pt x="4350" y="40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4"/>
              <p:cNvSpPr>
                <a:spLocks/>
              </p:cNvSpPr>
              <p:nvPr/>
            </p:nvSpPr>
            <p:spPr bwMode="auto">
              <a:xfrm>
                <a:off x="6570" y="12545"/>
                <a:ext cx="4350" cy="522"/>
              </a:xfrm>
              <a:custGeom>
                <a:avLst/>
                <a:gdLst>
                  <a:gd name="T0" fmla="*/ 0 w 4350"/>
                  <a:gd name="T1" fmla="*/ 445 h 522"/>
                  <a:gd name="T2" fmla="*/ 165 w 4350"/>
                  <a:gd name="T3" fmla="*/ 100 h 522"/>
                  <a:gd name="T4" fmla="*/ 435 w 4350"/>
                  <a:gd name="T5" fmla="*/ 70 h 522"/>
                  <a:gd name="T6" fmla="*/ 540 w 4350"/>
                  <a:gd name="T7" fmla="*/ 280 h 522"/>
                  <a:gd name="T8" fmla="*/ 630 w 4350"/>
                  <a:gd name="T9" fmla="*/ 460 h 522"/>
                  <a:gd name="T10" fmla="*/ 855 w 4350"/>
                  <a:gd name="T11" fmla="*/ 505 h 522"/>
                  <a:gd name="T12" fmla="*/ 990 w 4350"/>
                  <a:gd name="T13" fmla="*/ 355 h 522"/>
                  <a:gd name="T14" fmla="*/ 1095 w 4350"/>
                  <a:gd name="T15" fmla="*/ 100 h 522"/>
                  <a:gd name="T16" fmla="*/ 1290 w 4350"/>
                  <a:gd name="T17" fmla="*/ 55 h 522"/>
                  <a:gd name="T18" fmla="*/ 1440 w 4350"/>
                  <a:gd name="T19" fmla="*/ 190 h 522"/>
                  <a:gd name="T20" fmla="*/ 1515 w 4350"/>
                  <a:gd name="T21" fmla="*/ 400 h 522"/>
                  <a:gd name="T22" fmla="*/ 1710 w 4350"/>
                  <a:gd name="T23" fmla="*/ 445 h 522"/>
                  <a:gd name="T24" fmla="*/ 1860 w 4350"/>
                  <a:gd name="T25" fmla="*/ 355 h 522"/>
                  <a:gd name="T26" fmla="*/ 1920 w 4350"/>
                  <a:gd name="T27" fmla="*/ 160 h 522"/>
                  <a:gd name="T28" fmla="*/ 1995 w 4350"/>
                  <a:gd name="T29" fmla="*/ 85 h 522"/>
                  <a:gd name="T30" fmla="*/ 2190 w 4350"/>
                  <a:gd name="T31" fmla="*/ 85 h 522"/>
                  <a:gd name="T32" fmla="*/ 2310 w 4350"/>
                  <a:gd name="T33" fmla="*/ 310 h 522"/>
                  <a:gd name="T34" fmla="*/ 2415 w 4350"/>
                  <a:gd name="T35" fmla="*/ 415 h 522"/>
                  <a:gd name="T36" fmla="*/ 2625 w 4350"/>
                  <a:gd name="T37" fmla="*/ 415 h 522"/>
                  <a:gd name="T38" fmla="*/ 2715 w 4350"/>
                  <a:gd name="T39" fmla="*/ 280 h 522"/>
                  <a:gd name="T40" fmla="*/ 2790 w 4350"/>
                  <a:gd name="T41" fmla="*/ 85 h 522"/>
                  <a:gd name="T42" fmla="*/ 3000 w 4350"/>
                  <a:gd name="T43" fmla="*/ 55 h 522"/>
                  <a:gd name="T44" fmla="*/ 3150 w 4350"/>
                  <a:gd name="T45" fmla="*/ 310 h 522"/>
                  <a:gd name="T46" fmla="*/ 3240 w 4350"/>
                  <a:gd name="T47" fmla="*/ 400 h 522"/>
                  <a:gd name="T48" fmla="*/ 3435 w 4350"/>
                  <a:gd name="T49" fmla="*/ 385 h 522"/>
                  <a:gd name="T50" fmla="*/ 3555 w 4350"/>
                  <a:gd name="T51" fmla="*/ 235 h 522"/>
                  <a:gd name="T52" fmla="*/ 3615 w 4350"/>
                  <a:gd name="T53" fmla="*/ 85 h 522"/>
                  <a:gd name="T54" fmla="*/ 3720 w 4350"/>
                  <a:gd name="T55" fmla="*/ 10 h 522"/>
                  <a:gd name="T56" fmla="*/ 3870 w 4350"/>
                  <a:gd name="T57" fmla="*/ 25 h 522"/>
                  <a:gd name="T58" fmla="*/ 3945 w 4350"/>
                  <a:gd name="T59" fmla="*/ 130 h 522"/>
                  <a:gd name="T60" fmla="*/ 4035 w 4350"/>
                  <a:gd name="T61" fmla="*/ 310 h 522"/>
                  <a:gd name="T62" fmla="*/ 4155 w 4350"/>
                  <a:gd name="T63" fmla="*/ 385 h 522"/>
                  <a:gd name="T64" fmla="*/ 4245 w 4350"/>
                  <a:gd name="T65" fmla="*/ 400 h 522"/>
                  <a:gd name="T66" fmla="*/ 4350 w 4350"/>
                  <a:gd name="T67" fmla="*/ 400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350" h="522">
                    <a:moveTo>
                      <a:pt x="0" y="445"/>
                    </a:moveTo>
                    <a:cubicBezTo>
                      <a:pt x="46" y="303"/>
                      <a:pt x="93" y="162"/>
                      <a:pt x="165" y="100"/>
                    </a:cubicBezTo>
                    <a:cubicBezTo>
                      <a:pt x="237" y="38"/>
                      <a:pt x="373" y="40"/>
                      <a:pt x="435" y="70"/>
                    </a:cubicBezTo>
                    <a:cubicBezTo>
                      <a:pt x="497" y="100"/>
                      <a:pt x="508" y="215"/>
                      <a:pt x="540" y="280"/>
                    </a:cubicBezTo>
                    <a:cubicBezTo>
                      <a:pt x="572" y="345"/>
                      <a:pt x="578" y="422"/>
                      <a:pt x="630" y="460"/>
                    </a:cubicBezTo>
                    <a:cubicBezTo>
                      <a:pt x="682" y="498"/>
                      <a:pt x="795" y="522"/>
                      <a:pt x="855" y="505"/>
                    </a:cubicBezTo>
                    <a:cubicBezTo>
                      <a:pt x="915" y="488"/>
                      <a:pt x="950" y="422"/>
                      <a:pt x="990" y="355"/>
                    </a:cubicBezTo>
                    <a:cubicBezTo>
                      <a:pt x="1030" y="288"/>
                      <a:pt x="1045" y="150"/>
                      <a:pt x="1095" y="100"/>
                    </a:cubicBezTo>
                    <a:cubicBezTo>
                      <a:pt x="1145" y="50"/>
                      <a:pt x="1233" y="40"/>
                      <a:pt x="1290" y="55"/>
                    </a:cubicBezTo>
                    <a:cubicBezTo>
                      <a:pt x="1347" y="70"/>
                      <a:pt x="1403" y="133"/>
                      <a:pt x="1440" y="190"/>
                    </a:cubicBezTo>
                    <a:cubicBezTo>
                      <a:pt x="1477" y="247"/>
                      <a:pt x="1470" y="358"/>
                      <a:pt x="1515" y="400"/>
                    </a:cubicBezTo>
                    <a:cubicBezTo>
                      <a:pt x="1560" y="442"/>
                      <a:pt x="1653" y="452"/>
                      <a:pt x="1710" y="445"/>
                    </a:cubicBezTo>
                    <a:cubicBezTo>
                      <a:pt x="1767" y="438"/>
                      <a:pt x="1825" y="402"/>
                      <a:pt x="1860" y="355"/>
                    </a:cubicBezTo>
                    <a:cubicBezTo>
                      <a:pt x="1895" y="308"/>
                      <a:pt x="1897" y="205"/>
                      <a:pt x="1920" y="160"/>
                    </a:cubicBezTo>
                    <a:cubicBezTo>
                      <a:pt x="1943" y="115"/>
                      <a:pt x="1950" y="98"/>
                      <a:pt x="1995" y="85"/>
                    </a:cubicBezTo>
                    <a:cubicBezTo>
                      <a:pt x="2040" y="72"/>
                      <a:pt x="2138" y="48"/>
                      <a:pt x="2190" y="85"/>
                    </a:cubicBezTo>
                    <a:cubicBezTo>
                      <a:pt x="2242" y="122"/>
                      <a:pt x="2272" y="255"/>
                      <a:pt x="2310" y="310"/>
                    </a:cubicBezTo>
                    <a:cubicBezTo>
                      <a:pt x="2348" y="365"/>
                      <a:pt x="2363" y="398"/>
                      <a:pt x="2415" y="415"/>
                    </a:cubicBezTo>
                    <a:cubicBezTo>
                      <a:pt x="2467" y="432"/>
                      <a:pt x="2575" y="437"/>
                      <a:pt x="2625" y="415"/>
                    </a:cubicBezTo>
                    <a:cubicBezTo>
                      <a:pt x="2675" y="393"/>
                      <a:pt x="2688" y="335"/>
                      <a:pt x="2715" y="280"/>
                    </a:cubicBezTo>
                    <a:cubicBezTo>
                      <a:pt x="2742" y="225"/>
                      <a:pt x="2742" y="123"/>
                      <a:pt x="2790" y="85"/>
                    </a:cubicBezTo>
                    <a:cubicBezTo>
                      <a:pt x="2838" y="47"/>
                      <a:pt x="2940" y="18"/>
                      <a:pt x="3000" y="55"/>
                    </a:cubicBezTo>
                    <a:cubicBezTo>
                      <a:pt x="3060" y="92"/>
                      <a:pt x="3110" y="253"/>
                      <a:pt x="3150" y="310"/>
                    </a:cubicBezTo>
                    <a:cubicBezTo>
                      <a:pt x="3190" y="367"/>
                      <a:pt x="3193" y="388"/>
                      <a:pt x="3240" y="400"/>
                    </a:cubicBezTo>
                    <a:cubicBezTo>
                      <a:pt x="3287" y="412"/>
                      <a:pt x="3383" y="412"/>
                      <a:pt x="3435" y="385"/>
                    </a:cubicBezTo>
                    <a:cubicBezTo>
                      <a:pt x="3487" y="358"/>
                      <a:pt x="3525" y="285"/>
                      <a:pt x="3555" y="235"/>
                    </a:cubicBezTo>
                    <a:cubicBezTo>
                      <a:pt x="3585" y="185"/>
                      <a:pt x="3587" y="123"/>
                      <a:pt x="3615" y="85"/>
                    </a:cubicBezTo>
                    <a:cubicBezTo>
                      <a:pt x="3643" y="47"/>
                      <a:pt x="3678" y="20"/>
                      <a:pt x="3720" y="10"/>
                    </a:cubicBezTo>
                    <a:cubicBezTo>
                      <a:pt x="3762" y="0"/>
                      <a:pt x="3832" y="5"/>
                      <a:pt x="3870" y="25"/>
                    </a:cubicBezTo>
                    <a:cubicBezTo>
                      <a:pt x="3908" y="45"/>
                      <a:pt x="3918" y="82"/>
                      <a:pt x="3945" y="130"/>
                    </a:cubicBezTo>
                    <a:cubicBezTo>
                      <a:pt x="3972" y="178"/>
                      <a:pt x="4000" y="268"/>
                      <a:pt x="4035" y="310"/>
                    </a:cubicBezTo>
                    <a:cubicBezTo>
                      <a:pt x="4070" y="352"/>
                      <a:pt x="4120" y="370"/>
                      <a:pt x="4155" y="385"/>
                    </a:cubicBezTo>
                    <a:cubicBezTo>
                      <a:pt x="4190" y="400"/>
                      <a:pt x="4213" y="398"/>
                      <a:pt x="4245" y="400"/>
                    </a:cubicBezTo>
                    <a:cubicBezTo>
                      <a:pt x="4277" y="402"/>
                      <a:pt x="4323" y="407"/>
                      <a:pt x="4350" y="40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2400" y="12545"/>
              <a:ext cx="8700" cy="567"/>
              <a:chOff x="2220" y="12545"/>
              <a:chExt cx="8700" cy="567"/>
            </a:xfrm>
          </p:grpSpPr>
          <p:sp>
            <p:nvSpPr>
              <p:cNvPr id="7" name="Freeform 6"/>
              <p:cNvSpPr>
                <a:spLocks/>
              </p:cNvSpPr>
              <p:nvPr/>
            </p:nvSpPr>
            <p:spPr bwMode="auto">
              <a:xfrm>
                <a:off x="2220" y="12590"/>
                <a:ext cx="4350" cy="522"/>
              </a:xfrm>
              <a:custGeom>
                <a:avLst/>
                <a:gdLst>
                  <a:gd name="T0" fmla="*/ 0 w 4350"/>
                  <a:gd name="T1" fmla="*/ 445 h 522"/>
                  <a:gd name="T2" fmla="*/ 165 w 4350"/>
                  <a:gd name="T3" fmla="*/ 100 h 522"/>
                  <a:gd name="T4" fmla="*/ 435 w 4350"/>
                  <a:gd name="T5" fmla="*/ 70 h 522"/>
                  <a:gd name="T6" fmla="*/ 540 w 4350"/>
                  <a:gd name="T7" fmla="*/ 280 h 522"/>
                  <a:gd name="T8" fmla="*/ 630 w 4350"/>
                  <a:gd name="T9" fmla="*/ 460 h 522"/>
                  <a:gd name="T10" fmla="*/ 855 w 4350"/>
                  <a:gd name="T11" fmla="*/ 505 h 522"/>
                  <a:gd name="T12" fmla="*/ 990 w 4350"/>
                  <a:gd name="T13" fmla="*/ 355 h 522"/>
                  <a:gd name="T14" fmla="*/ 1095 w 4350"/>
                  <a:gd name="T15" fmla="*/ 100 h 522"/>
                  <a:gd name="T16" fmla="*/ 1290 w 4350"/>
                  <a:gd name="T17" fmla="*/ 55 h 522"/>
                  <a:gd name="T18" fmla="*/ 1440 w 4350"/>
                  <a:gd name="T19" fmla="*/ 190 h 522"/>
                  <a:gd name="T20" fmla="*/ 1515 w 4350"/>
                  <a:gd name="T21" fmla="*/ 400 h 522"/>
                  <a:gd name="T22" fmla="*/ 1710 w 4350"/>
                  <a:gd name="T23" fmla="*/ 445 h 522"/>
                  <a:gd name="T24" fmla="*/ 1860 w 4350"/>
                  <a:gd name="T25" fmla="*/ 355 h 522"/>
                  <a:gd name="T26" fmla="*/ 1920 w 4350"/>
                  <a:gd name="T27" fmla="*/ 160 h 522"/>
                  <a:gd name="T28" fmla="*/ 1995 w 4350"/>
                  <a:gd name="T29" fmla="*/ 85 h 522"/>
                  <a:gd name="T30" fmla="*/ 2190 w 4350"/>
                  <a:gd name="T31" fmla="*/ 85 h 522"/>
                  <a:gd name="T32" fmla="*/ 2310 w 4350"/>
                  <a:gd name="T33" fmla="*/ 310 h 522"/>
                  <a:gd name="T34" fmla="*/ 2415 w 4350"/>
                  <a:gd name="T35" fmla="*/ 415 h 522"/>
                  <a:gd name="T36" fmla="*/ 2625 w 4350"/>
                  <a:gd name="T37" fmla="*/ 415 h 522"/>
                  <a:gd name="T38" fmla="*/ 2715 w 4350"/>
                  <a:gd name="T39" fmla="*/ 280 h 522"/>
                  <a:gd name="T40" fmla="*/ 2790 w 4350"/>
                  <a:gd name="T41" fmla="*/ 85 h 522"/>
                  <a:gd name="T42" fmla="*/ 3000 w 4350"/>
                  <a:gd name="T43" fmla="*/ 55 h 522"/>
                  <a:gd name="T44" fmla="*/ 3150 w 4350"/>
                  <a:gd name="T45" fmla="*/ 310 h 522"/>
                  <a:gd name="T46" fmla="*/ 3240 w 4350"/>
                  <a:gd name="T47" fmla="*/ 400 h 522"/>
                  <a:gd name="T48" fmla="*/ 3435 w 4350"/>
                  <a:gd name="T49" fmla="*/ 385 h 522"/>
                  <a:gd name="T50" fmla="*/ 3555 w 4350"/>
                  <a:gd name="T51" fmla="*/ 235 h 522"/>
                  <a:gd name="T52" fmla="*/ 3615 w 4350"/>
                  <a:gd name="T53" fmla="*/ 85 h 522"/>
                  <a:gd name="T54" fmla="*/ 3720 w 4350"/>
                  <a:gd name="T55" fmla="*/ 10 h 522"/>
                  <a:gd name="T56" fmla="*/ 3870 w 4350"/>
                  <a:gd name="T57" fmla="*/ 25 h 522"/>
                  <a:gd name="T58" fmla="*/ 3945 w 4350"/>
                  <a:gd name="T59" fmla="*/ 130 h 522"/>
                  <a:gd name="T60" fmla="*/ 4035 w 4350"/>
                  <a:gd name="T61" fmla="*/ 310 h 522"/>
                  <a:gd name="T62" fmla="*/ 4155 w 4350"/>
                  <a:gd name="T63" fmla="*/ 385 h 522"/>
                  <a:gd name="T64" fmla="*/ 4245 w 4350"/>
                  <a:gd name="T65" fmla="*/ 400 h 522"/>
                  <a:gd name="T66" fmla="*/ 4350 w 4350"/>
                  <a:gd name="T67" fmla="*/ 400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350" h="522">
                    <a:moveTo>
                      <a:pt x="0" y="445"/>
                    </a:moveTo>
                    <a:cubicBezTo>
                      <a:pt x="46" y="303"/>
                      <a:pt x="93" y="162"/>
                      <a:pt x="165" y="100"/>
                    </a:cubicBezTo>
                    <a:cubicBezTo>
                      <a:pt x="237" y="38"/>
                      <a:pt x="373" y="40"/>
                      <a:pt x="435" y="70"/>
                    </a:cubicBezTo>
                    <a:cubicBezTo>
                      <a:pt x="497" y="100"/>
                      <a:pt x="508" y="215"/>
                      <a:pt x="540" y="280"/>
                    </a:cubicBezTo>
                    <a:cubicBezTo>
                      <a:pt x="572" y="345"/>
                      <a:pt x="578" y="422"/>
                      <a:pt x="630" y="460"/>
                    </a:cubicBezTo>
                    <a:cubicBezTo>
                      <a:pt x="682" y="498"/>
                      <a:pt x="795" y="522"/>
                      <a:pt x="855" y="505"/>
                    </a:cubicBezTo>
                    <a:cubicBezTo>
                      <a:pt x="915" y="488"/>
                      <a:pt x="950" y="422"/>
                      <a:pt x="990" y="355"/>
                    </a:cubicBezTo>
                    <a:cubicBezTo>
                      <a:pt x="1030" y="288"/>
                      <a:pt x="1045" y="150"/>
                      <a:pt x="1095" y="100"/>
                    </a:cubicBezTo>
                    <a:cubicBezTo>
                      <a:pt x="1145" y="50"/>
                      <a:pt x="1233" y="40"/>
                      <a:pt x="1290" y="55"/>
                    </a:cubicBezTo>
                    <a:cubicBezTo>
                      <a:pt x="1347" y="70"/>
                      <a:pt x="1403" y="133"/>
                      <a:pt x="1440" y="190"/>
                    </a:cubicBezTo>
                    <a:cubicBezTo>
                      <a:pt x="1477" y="247"/>
                      <a:pt x="1470" y="358"/>
                      <a:pt x="1515" y="400"/>
                    </a:cubicBezTo>
                    <a:cubicBezTo>
                      <a:pt x="1560" y="442"/>
                      <a:pt x="1653" y="452"/>
                      <a:pt x="1710" y="445"/>
                    </a:cubicBezTo>
                    <a:cubicBezTo>
                      <a:pt x="1767" y="438"/>
                      <a:pt x="1825" y="402"/>
                      <a:pt x="1860" y="355"/>
                    </a:cubicBezTo>
                    <a:cubicBezTo>
                      <a:pt x="1895" y="308"/>
                      <a:pt x="1897" y="205"/>
                      <a:pt x="1920" y="160"/>
                    </a:cubicBezTo>
                    <a:cubicBezTo>
                      <a:pt x="1943" y="115"/>
                      <a:pt x="1950" y="98"/>
                      <a:pt x="1995" y="85"/>
                    </a:cubicBezTo>
                    <a:cubicBezTo>
                      <a:pt x="2040" y="72"/>
                      <a:pt x="2138" y="48"/>
                      <a:pt x="2190" y="85"/>
                    </a:cubicBezTo>
                    <a:cubicBezTo>
                      <a:pt x="2242" y="122"/>
                      <a:pt x="2272" y="255"/>
                      <a:pt x="2310" y="310"/>
                    </a:cubicBezTo>
                    <a:cubicBezTo>
                      <a:pt x="2348" y="365"/>
                      <a:pt x="2363" y="398"/>
                      <a:pt x="2415" y="415"/>
                    </a:cubicBezTo>
                    <a:cubicBezTo>
                      <a:pt x="2467" y="432"/>
                      <a:pt x="2575" y="437"/>
                      <a:pt x="2625" y="415"/>
                    </a:cubicBezTo>
                    <a:cubicBezTo>
                      <a:pt x="2675" y="393"/>
                      <a:pt x="2688" y="335"/>
                      <a:pt x="2715" y="280"/>
                    </a:cubicBezTo>
                    <a:cubicBezTo>
                      <a:pt x="2742" y="225"/>
                      <a:pt x="2742" y="123"/>
                      <a:pt x="2790" y="85"/>
                    </a:cubicBezTo>
                    <a:cubicBezTo>
                      <a:pt x="2838" y="47"/>
                      <a:pt x="2940" y="18"/>
                      <a:pt x="3000" y="55"/>
                    </a:cubicBezTo>
                    <a:cubicBezTo>
                      <a:pt x="3060" y="92"/>
                      <a:pt x="3110" y="253"/>
                      <a:pt x="3150" y="310"/>
                    </a:cubicBezTo>
                    <a:cubicBezTo>
                      <a:pt x="3190" y="367"/>
                      <a:pt x="3193" y="388"/>
                      <a:pt x="3240" y="400"/>
                    </a:cubicBezTo>
                    <a:cubicBezTo>
                      <a:pt x="3287" y="412"/>
                      <a:pt x="3383" y="412"/>
                      <a:pt x="3435" y="385"/>
                    </a:cubicBezTo>
                    <a:cubicBezTo>
                      <a:pt x="3487" y="358"/>
                      <a:pt x="3525" y="285"/>
                      <a:pt x="3555" y="235"/>
                    </a:cubicBezTo>
                    <a:cubicBezTo>
                      <a:pt x="3585" y="185"/>
                      <a:pt x="3587" y="123"/>
                      <a:pt x="3615" y="85"/>
                    </a:cubicBezTo>
                    <a:cubicBezTo>
                      <a:pt x="3643" y="47"/>
                      <a:pt x="3678" y="20"/>
                      <a:pt x="3720" y="10"/>
                    </a:cubicBezTo>
                    <a:cubicBezTo>
                      <a:pt x="3762" y="0"/>
                      <a:pt x="3832" y="5"/>
                      <a:pt x="3870" y="25"/>
                    </a:cubicBezTo>
                    <a:cubicBezTo>
                      <a:pt x="3908" y="45"/>
                      <a:pt x="3918" y="82"/>
                      <a:pt x="3945" y="130"/>
                    </a:cubicBezTo>
                    <a:cubicBezTo>
                      <a:pt x="3972" y="178"/>
                      <a:pt x="4000" y="268"/>
                      <a:pt x="4035" y="310"/>
                    </a:cubicBezTo>
                    <a:cubicBezTo>
                      <a:pt x="4070" y="352"/>
                      <a:pt x="4120" y="370"/>
                      <a:pt x="4155" y="385"/>
                    </a:cubicBezTo>
                    <a:cubicBezTo>
                      <a:pt x="4190" y="400"/>
                      <a:pt x="4213" y="398"/>
                      <a:pt x="4245" y="400"/>
                    </a:cubicBezTo>
                    <a:cubicBezTo>
                      <a:pt x="4277" y="402"/>
                      <a:pt x="4323" y="407"/>
                      <a:pt x="4350" y="40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6570" y="12545"/>
                <a:ext cx="4350" cy="522"/>
              </a:xfrm>
              <a:custGeom>
                <a:avLst/>
                <a:gdLst>
                  <a:gd name="T0" fmla="*/ 0 w 4350"/>
                  <a:gd name="T1" fmla="*/ 445 h 522"/>
                  <a:gd name="T2" fmla="*/ 165 w 4350"/>
                  <a:gd name="T3" fmla="*/ 100 h 522"/>
                  <a:gd name="T4" fmla="*/ 435 w 4350"/>
                  <a:gd name="T5" fmla="*/ 70 h 522"/>
                  <a:gd name="T6" fmla="*/ 540 w 4350"/>
                  <a:gd name="T7" fmla="*/ 280 h 522"/>
                  <a:gd name="T8" fmla="*/ 630 w 4350"/>
                  <a:gd name="T9" fmla="*/ 460 h 522"/>
                  <a:gd name="T10" fmla="*/ 855 w 4350"/>
                  <a:gd name="T11" fmla="*/ 505 h 522"/>
                  <a:gd name="T12" fmla="*/ 990 w 4350"/>
                  <a:gd name="T13" fmla="*/ 355 h 522"/>
                  <a:gd name="T14" fmla="*/ 1095 w 4350"/>
                  <a:gd name="T15" fmla="*/ 100 h 522"/>
                  <a:gd name="T16" fmla="*/ 1290 w 4350"/>
                  <a:gd name="T17" fmla="*/ 55 h 522"/>
                  <a:gd name="T18" fmla="*/ 1440 w 4350"/>
                  <a:gd name="T19" fmla="*/ 190 h 522"/>
                  <a:gd name="T20" fmla="*/ 1515 w 4350"/>
                  <a:gd name="T21" fmla="*/ 400 h 522"/>
                  <a:gd name="T22" fmla="*/ 1710 w 4350"/>
                  <a:gd name="T23" fmla="*/ 445 h 522"/>
                  <a:gd name="T24" fmla="*/ 1860 w 4350"/>
                  <a:gd name="T25" fmla="*/ 355 h 522"/>
                  <a:gd name="T26" fmla="*/ 1920 w 4350"/>
                  <a:gd name="T27" fmla="*/ 160 h 522"/>
                  <a:gd name="T28" fmla="*/ 1995 w 4350"/>
                  <a:gd name="T29" fmla="*/ 85 h 522"/>
                  <a:gd name="T30" fmla="*/ 2190 w 4350"/>
                  <a:gd name="T31" fmla="*/ 85 h 522"/>
                  <a:gd name="T32" fmla="*/ 2310 w 4350"/>
                  <a:gd name="T33" fmla="*/ 310 h 522"/>
                  <a:gd name="T34" fmla="*/ 2415 w 4350"/>
                  <a:gd name="T35" fmla="*/ 415 h 522"/>
                  <a:gd name="T36" fmla="*/ 2625 w 4350"/>
                  <a:gd name="T37" fmla="*/ 415 h 522"/>
                  <a:gd name="T38" fmla="*/ 2715 w 4350"/>
                  <a:gd name="T39" fmla="*/ 280 h 522"/>
                  <a:gd name="T40" fmla="*/ 2790 w 4350"/>
                  <a:gd name="T41" fmla="*/ 85 h 522"/>
                  <a:gd name="T42" fmla="*/ 3000 w 4350"/>
                  <a:gd name="T43" fmla="*/ 55 h 522"/>
                  <a:gd name="T44" fmla="*/ 3150 w 4350"/>
                  <a:gd name="T45" fmla="*/ 310 h 522"/>
                  <a:gd name="T46" fmla="*/ 3240 w 4350"/>
                  <a:gd name="T47" fmla="*/ 400 h 522"/>
                  <a:gd name="T48" fmla="*/ 3435 w 4350"/>
                  <a:gd name="T49" fmla="*/ 385 h 522"/>
                  <a:gd name="T50" fmla="*/ 3555 w 4350"/>
                  <a:gd name="T51" fmla="*/ 235 h 522"/>
                  <a:gd name="T52" fmla="*/ 3615 w 4350"/>
                  <a:gd name="T53" fmla="*/ 85 h 522"/>
                  <a:gd name="T54" fmla="*/ 3720 w 4350"/>
                  <a:gd name="T55" fmla="*/ 10 h 522"/>
                  <a:gd name="T56" fmla="*/ 3870 w 4350"/>
                  <a:gd name="T57" fmla="*/ 25 h 522"/>
                  <a:gd name="T58" fmla="*/ 3945 w 4350"/>
                  <a:gd name="T59" fmla="*/ 130 h 522"/>
                  <a:gd name="T60" fmla="*/ 4035 w 4350"/>
                  <a:gd name="T61" fmla="*/ 310 h 522"/>
                  <a:gd name="T62" fmla="*/ 4155 w 4350"/>
                  <a:gd name="T63" fmla="*/ 385 h 522"/>
                  <a:gd name="T64" fmla="*/ 4245 w 4350"/>
                  <a:gd name="T65" fmla="*/ 400 h 522"/>
                  <a:gd name="T66" fmla="*/ 4350 w 4350"/>
                  <a:gd name="T67" fmla="*/ 400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350" h="522">
                    <a:moveTo>
                      <a:pt x="0" y="445"/>
                    </a:moveTo>
                    <a:cubicBezTo>
                      <a:pt x="46" y="303"/>
                      <a:pt x="93" y="162"/>
                      <a:pt x="165" y="100"/>
                    </a:cubicBezTo>
                    <a:cubicBezTo>
                      <a:pt x="237" y="38"/>
                      <a:pt x="373" y="40"/>
                      <a:pt x="435" y="70"/>
                    </a:cubicBezTo>
                    <a:cubicBezTo>
                      <a:pt x="497" y="100"/>
                      <a:pt x="508" y="215"/>
                      <a:pt x="540" y="280"/>
                    </a:cubicBezTo>
                    <a:cubicBezTo>
                      <a:pt x="572" y="345"/>
                      <a:pt x="578" y="422"/>
                      <a:pt x="630" y="460"/>
                    </a:cubicBezTo>
                    <a:cubicBezTo>
                      <a:pt x="682" y="498"/>
                      <a:pt x="795" y="522"/>
                      <a:pt x="855" y="505"/>
                    </a:cubicBezTo>
                    <a:cubicBezTo>
                      <a:pt x="915" y="488"/>
                      <a:pt x="950" y="422"/>
                      <a:pt x="990" y="355"/>
                    </a:cubicBezTo>
                    <a:cubicBezTo>
                      <a:pt x="1030" y="288"/>
                      <a:pt x="1045" y="150"/>
                      <a:pt x="1095" y="100"/>
                    </a:cubicBezTo>
                    <a:cubicBezTo>
                      <a:pt x="1145" y="50"/>
                      <a:pt x="1233" y="40"/>
                      <a:pt x="1290" y="55"/>
                    </a:cubicBezTo>
                    <a:cubicBezTo>
                      <a:pt x="1347" y="70"/>
                      <a:pt x="1403" y="133"/>
                      <a:pt x="1440" y="190"/>
                    </a:cubicBezTo>
                    <a:cubicBezTo>
                      <a:pt x="1477" y="247"/>
                      <a:pt x="1470" y="358"/>
                      <a:pt x="1515" y="400"/>
                    </a:cubicBezTo>
                    <a:cubicBezTo>
                      <a:pt x="1560" y="442"/>
                      <a:pt x="1653" y="452"/>
                      <a:pt x="1710" y="445"/>
                    </a:cubicBezTo>
                    <a:cubicBezTo>
                      <a:pt x="1767" y="438"/>
                      <a:pt x="1825" y="402"/>
                      <a:pt x="1860" y="355"/>
                    </a:cubicBezTo>
                    <a:cubicBezTo>
                      <a:pt x="1895" y="308"/>
                      <a:pt x="1897" y="205"/>
                      <a:pt x="1920" y="160"/>
                    </a:cubicBezTo>
                    <a:cubicBezTo>
                      <a:pt x="1943" y="115"/>
                      <a:pt x="1950" y="98"/>
                      <a:pt x="1995" y="85"/>
                    </a:cubicBezTo>
                    <a:cubicBezTo>
                      <a:pt x="2040" y="72"/>
                      <a:pt x="2138" y="48"/>
                      <a:pt x="2190" y="85"/>
                    </a:cubicBezTo>
                    <a:cubicBezTo>
                      <a:pt x="2242" y="122"/>
                      <a:pt x="2272" y="255"/>
                      <a:pt x="2310" y="310"/>
                    </a:cubicBezTo>
                    <a:cubicBezTo>
                      <a:pt x="2348" y="365"/>
                      <a:pt x="2363" y="398"/>
                      <a:pt x="2415" y="415"/>
                    </a:cubicBezTo>
                    <a:cubicBezTo>
                      <a:pt x="2467" y="432"/>
                      <a:pt x="2575" y="437"/>
                      <a:pt x="2625" y="415"/>
                    </a:cubicBezTo>
                    <a:cubicBezTo>
                      <a:pt x="2675" y="393"/>
                      <a:pt x="2688" y="335"/>
                      <a:pt x="2715" y="280"/>
                    </a:cubicBezTo>
                    <a:cubicBezTo>
                      <a:pt x="2742" y="225"/>
                      <a:pt x="2742" y="123"/>
                      <a:pt x="2790" y="85"/>
                    </a:cubicBezTo>
                    <a:cubicBezTo>
                      <a:pt x="2838" y="47"/>
                      <a:pt x="2940" y="18"/>
                      <a:pt x="3000" y="55"/>
                    </a:cubicBezTo>
                    <a:cubicBezTo>
                      <a:pt x="3060" y="92"/>
                      <a:pt x="3110" y="253"/>
                      <a:pt x="3150" y="310"/>
                    </a:cubicBezTo>
                    <a:cubicBezTo>
                      <a:pt x="3190" y="367"/>
                      <a:pt x="3193" y="388"/>
                      <a:pt x="3240" y="400"/>
                    </a:cubicBezTo>
                    <a:cubicBezTo>
                      <a:pt x="3287" y="412"/>
                      <a:pt x="3383" y="412"/>
                      <a:pt x="3435" y="385"/>
                    </a:cubicBezTo>
                    <a:cubicBezTo>
                      <a:pt x="3487" y="358"/>
                      <a:pt x="3525" y="285"/>
                      <a:pt x="3555" y="235"/>
                    </a:cubicBezTo>
                    <a:cubicBezTo>
                      <a:pt x="3585" y="185"/>
                      <a:pt x="3587" y="123"/>
                      <a:pt x="3615" y="85"/>
                    </a:cubicBezTo>
                    <a:cubicBezTo>
                      <a:pt x="3643" y="47"/>
                      <a:pt x="3678" y="20"/>
                      <a:pt x="3720" y="10"/>
                    </a:cubicBezTo>
                    <a:cubicBezTo>
                      <a:pt x="3762" y="0"/>
                      <a:pt x="3832" y="5"/>
                      <a:pt x="3870" y="25"/>
                    </a:cubicBezTo>
                    <a:cubicBezTo>
                      <a:pt x="3908" y="45"/>
                      <a:pt x="3918" y="82"/>
                      <a:pt x="3945" y="130"/>
                    </a:cubicBezTo>
                    <a:cubicBezTo>
                      <a:pt x="3972" y="178"/>
                      <a:pt x="4000" y="268"/>
                      <a:pt x="4035" y="310"/>
                    </a:cubicBezTo>
                    <a:cubicBezTo>
                      <a:pt x="4070" y="352"/>
                      <a:pt x="4120" y="370"/>
                      <a:pt x="4155" y="385"/>
                    </a:cubicBezTo>
                    <a:cubicBezTo>
                      <a:pt x="4190" y="400"/>
                      <a:pt x="4213" y="398"/>
                      <a:pt x="4245" y="400"/>
                    </a:cubicBezTo>
                    <a:cubicBezTo>
                      <a:pt x="4277" y="402"/>
                      <a:pt x="4323" y="407"/>
                      <a:pt x="4350" y="40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t="42132"/>
          <a:stretch/>
        </p:blipFill>
        <p:spPr>
          <a:xfrm>
            <a:off x="1411634" y="4002844"/>
            <a:ext cx="5943600" cy="49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400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Chargaff’s </a:t>
            </a:r>
            <a:r>
              <a:rPr lang="en-US" b="1" dirty="0" smtClean="0"/>
              <a:t>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In DNA,    the amount of A = the amount of </a:t>
            </a:r>
            <a:r>
              <a:rPr lang="en-US" dirty="0" smtClean="0"/>
              <a:t>T</a:t>
            </a:r>
            <a:br>
              <a:rPr lang="en-US" dirty="0" smtClean="0"/>
            </a:br>
            <a:r>
              <a:rPr lang="en-US" dirty="0" smtClean="0"/>
              <a:t>                the </a:t>
            </a:r>
            <a:r>
              <a:rPr lang="en-US" dirty="0"/>
              <a:t>amount of C = the amount of </a:t>
            </a:r>
            <a:r>
              <a:rPr lang="en-US" dirty="0" smtClean="0"/>
              <a:t>G</a:t>
            </a:r>
            <a:endParaRPr lang="en-US" dirty="0"/>
          </a:p>
          <a:p>
            <a:r>
              <a:rPr lang="en-US" dirty="0"/>
              <a:t>DNA is complementary</a:t>
            </a:r>
          </a:p>
          <a:p>
            <a:pPr lvl="1"/>
            <a:r>
              <a:rPr lang="en-US" dirty="0"/>
              <a:t>Complementary:  bases on one strand match up with the bases on the other strand (A-T and G-C) </a:t>
            </a:r>
          </a:p>
          <a:p>
            <a:pPr lvl="1"/>
            <a:r>
              <a:rPr lang="en-US" dirty="0"/>
              <a:t>Example:  Strand 1- ATG GGC </a:t>
            </a:r>
            <a:r>
              <a:rPr lang="en-US" dirty="0" smtClean="0"/>
              <a:t>CTA</a:t>
            </a:r>
            <a:br>
              <a:rPr lang="en-US" dirty="0" smtClean="0"/>
            </a:br>
            <a:r>
              <a:rPr lang="en-US" dirty="0" smtClean="0"/>
              <a:t>                Strand </a:t>
            </a:r>
            <a:r>
              <a:rPr lang="en-US" dirty="0"/>
              <a:t>2- TAC CCG GAT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575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DNA: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Process by which DNA copies itself</a:t>
            </a:r>
          </a:p>
          <a:p>
            <a:pPr lvl="0"/>
            <a:r>
              <a:rPr lang="en-US" dirty="0"/>
              <a:t>Happens when chromosomes copy themselves before mitosis and meiosis</a:t>
            </a:r>
          </a:p>
          <a:p>
            <a:pPr lvl="0"/>
            <a:r>
              <a:rPr lang="en-US" dirty="0"/>
              <a:t>S</a:t>
            </a:r>
            <a:r>
              <a:rPr lang="en-US" dirty="0" smtClean="0"/>
              <a:t>emiconservative </a:t>
            </a:r>
            <a:r>
              <a:rPr lang="en-US" dirty="0"/>
              <a:t>replication: Each new piece of DNA is made up of 1 old strand and 1 new strand                           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56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034280" y="851763"/>
            <a:ext cx="2085975" cy="4938122"/>
            <a:chOff x="7827" y="8604"/>
            <a:chExt cx="3285" cy="5827"/>
          </a:xfrm>
        </p:grpSpPr>
        <p:pic>
          <p:nvPicPr>
            <p:cNvPr id="5122" name="Picture 2" descr="replicati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201"/>
            <a:stretch>
              <a:fillRect/>
            </a:stretch>
          </p:blipFill>
          <p:spPr bwMode="auto">
            <a:xfrm>
              <a:off x="7827" y="8604"/>
              <a:ext cx="3285" cy="5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8940" y="11461"/>
              <a:ext cx="990" cy="29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26210" y="940537"/>
            <a:ext cx="2486025" cy="419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ÇlÇr ñæí©" charset="0"/>
              </a:rPr>
              <a:t>Original DNA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536934" y="2441796"/>
            <a:ext cx="2486025" cy="419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sz="1600" b="0" i="0" u="none" strike="noStrike" cap="none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DNA unzips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94084" y="4019048"/>
            <a:ext cx="2486025" cy="657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sz="1600" b="0" i="0" u="none" strike="noStrike" cap="none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Each original strand grows a new strand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3912235" y="1148754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022959" y="2668810"/>
            <a:ext cx="1409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4080109" y="4347661"/>
            <a:ext cx="1066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1021</TotalTime>
  <Words>592</Words>
  <Application>Microsoft Macintosh PowerPoint</Application>
  <PresentationFormat>On-screen Show (4:3)</PresentationFormat>
  <Paragraphs>127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Breeze</vt:lpstr>
      <vt:lpstr>DNA:  The Molecule of Heredity </vt:lpstr>
      <vt:lpstr>DNA</vt:lpstr>
      <vt:lpstr>Nucleotide</vt:lpstr>
      <vt:lpstr>Nucleotides and DNA</vt:lpstr>
      <vt:lpstr>Shape</vt:lpstr>
      <vt:lpstr>DNA</vt:lpstr>
      <vt:lpstr>Chargaff’s Rule</vt:lpstr>
      <vt:lpstr>DNA: Replication</vt:lpstr>
      <vt:lpstr>PowerPoint Presentation</vt:lpstr>
      <vt:lpstr>DNA: Location</vt:lpstr>
      <vt:lpstr>RNA</vt:lpstr>
      <vt:lpstr>PowerPoint Presentation</vt:lpstr>
      <vt:lpstr>Transcription</vt:lpstr>
      <vt:lpstr>Transcription cont.</vt:lpstr>
      <vt:lpstr>PowerPoint Presentation</vt:lpstr>
      <vt:lpstr>PowerPoint Presentation</vt:lpstr>
      <vt:lpstr>mRNA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DNA:  The Molecule of Heredity </dc:title>
  <dc:creator>Michael Price</dc:creator>
  <cp:lastModifiedBy>Michael Price</cp:lastModifiedBy>
  <cp:revision>9</cp:revision>
  <dcterms:created xsi:type="dcterms:W3CDTF">2014-10-30T01:14:26Z</dcterms:created>
  <dcterms:modified xsi:type="dcterms:W3CDTF">2014-11-06T20:09:25Z</dcterms:modified>
</cp:coreProperties>
</file>